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76" r:id="rId9"/>
    <p:sldId id="262" r:id="rId10"/>
    <p:sldId id="265" r:id="rId11"/>
    <p:sldId id="264" r:id="rId12"/>
    <p:sldId id="274" r:id="rId13"/>
    <p:sldId id="263" r:id="rId14"/>
    <p:sldId id="267" r:id="rId15"/>
    <p:sldId id="268" r:id="rId16"/>
    <p:sldId id="269" r:id="rId17"/>
    <p:sldId id="270" r:id="rId18"/>
    <p:sldId id="271" r:id="rId19"/>
    <p:sldId id="272" r:id="rId20"/>
    <p:sldId id="277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F52"/>
    <a:srgbClr val="FFB6B6"/>
    <a:srgbClr val="D47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6"/>
    <p:restoredTop sz="94659"/>
  </p:normalViewPr>
  <p:slideViewPr>
    <p:cSldViewPr snapToGrid="0" snapToObjects="1">
      <p:cViewPr>
        <p:scale>
          <a:sx n="120" d="100"/>
          <a:sy n="120" d="100"/>
        </p:scale>
        <p:origin x="296" y="-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AA33B-4D4A-2849-99E0-BC0D6973EEE6}" type="datetimeFigureOut">
              <a:rPr lang="en-US" smtClean="0"/>
              <a:t>10/3/20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D400F-4836-B341-8DBC-9F94A7152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5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D400F-4836-B341-8DBC-9F94A71528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8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DAED7-BB8B-6B4B-9980-C0EEC998A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9D6F0-A277-9E48-85D0-615E607DC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FDFF8-9FA0-894E-BBB7-504A1CC9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1C8F-31B8-AD48-BE52-218D9DA3BB3D}" type="datetimeFigureOut">
              <a:rPr lang="en-US" smtClean="0"/>
              <a:t>10/3/20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BAAEE-8E59-0649-B23C-297FB08A8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9DD5D-77A7-454C-8EEB-D7996062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F4B8-423F-0646-B6F5-5D6C5E44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9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E94EB-DB4C-6D4C-ADB2-EB3902880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FBE05E-46E8-B040-AB09-0B8188B59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44FD3-3040-8745-8517-8A8BCDED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1C8F-31B8-AD48-BE52-218D9DA3BB3D}" type="datetimeFigureOut">
              <a:rPr lang="en-US" smtClean="0"/>
              <a:t>10/3/20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4235A-7A99-ED42-A552-DAF470A4A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51861-F634-CA44-8A18-5E39A68A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F4B8-423F-0646-B6F5-5D6C5E44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C08429-DD4F-3D4D-B01C-9AD38FD8BE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3279C4-9BA2-D94B-899E-E46FD9C9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5065B-F724-5E45-8A08-77E831FD8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1C8F-31B8-AD48-BE52-218D9DA3BB3D}" type="datetimeFigureOut">
              <a:rPr lang="en-US" smtClean="0"/>
              <a:t>10/3/20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F8F4B-B9C1-1A4D-840D-5917F6835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E03A1-21FF-8A41-8B24-3BCD3FB07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F4B8-423F-0646-B6F5-5D6C5E44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2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4A0B9-9D55-CE4A-8CDB-9B5608911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96D7E-FBDD-B443-B615-62791D99A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42FA0-EB9E-8143-AD19-660F3B30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1C8F-31B8-AD48-BE52-218D9DA3BB3D}" type="datetimeFigureOut">
              <a:rPr lang="en-US" smtClean="0"/>
              <a:t>10/3/20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B3619-B7B0-0F43-BD23-10BCE0DE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F108F-F951-A34F-9687-628F7D627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F4B8-423F-0646-B6F5-5D6C5E44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2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E6CE-548B-E641-9A4A-DE5E2F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86BAC-500C-6349-BDD6-1F6959BDD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02E82-A385-4E41-ACF7-1C5F1C895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1C8F-31B8-AD48-BE52-218D9DA3BB3D}" type="datetimeFigureOut">
              <a:rPr lang="en-US" smtClean="0"/>
              <a:t>10/3/20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1A2D5-1098-FA40-AA6B-07C089AD9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20FA7-1E8D-934E-BEBB-9B934DDC5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F4B8-423F-0646-B6F5-5D6C5E44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BEA0-B858-F843-8791-19678AB1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62BF-1EEC-B14A-A59C-8173E265E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39476-E8F3-7444-AE5A-0603093A2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1EA1A-1BF6-464C-8403-E3327EE5E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1C8F-31B8-AD48-BE52-218D9DA3BB3D}" type="datetimeFigureOut">
              <a:rPr lang="en-US" smtClean="0"/>
              <a:t>10/3/20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70EAA-E7C4-294D-B680-129E8611E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E56B1-95C8-F947-BBE7-C2B24948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F4B8-423F-0646-B6F5-5D6C5E44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2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652C-DD89-884C-96B7-D63EECF1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B3D6A-4EF0-564F-802E-A44D3D91D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0272F-367D-8146-BDA2-BBB874C17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0524F-AA60-694C-ACAC-43EF2BE44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9A206D-2BDD-A94A-9111-7A427B34E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036A1F-664A-0340-86E0-1B649E0DA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1C8F-31B8-AD48-BE52-218D9DA3BB3D}" type="datetimeFigureOut">
              <a:rPr lang="en-US" smtClean="0"/>
              <a:t>10/3/20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1B9F43-2E15-EB46-AC94-AED9AA184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75D5FB-CF69-ED4E-AA0C-9568A9DE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F4B8-423F-0646-B6F5-5D6C5E44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9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8BCE-2822-C44A-BC25-1528264E2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BA81AE-0CAA-C24C-A2A8-264ED028E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1C8F-31B8-AD48-BE52-218D9DA3BB3D}" type="datetimeFigureOut">
              <a:rPr lang="en-US" smtClean="0"/>
              <a:t>10/3/20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00A9A-3A63-0C4A-8663-E9695B18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B1350-276B-264D-B6C5-3AE14A3F8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F4B8-423F-0646-B6F5-5D6C5E44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9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D61629-0AED-614F-BBAC-43D186A0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1C8F-31B8-AD48-BE52-218D9DA3BB3D}" type="datetimeFigureOut">
              <a:rPr lang="en-US" smtClean="0"/>
              <a:t>10/3/20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E334-C45E-CC43-A995-852F90EF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5DB77-C801-0745-9B4C-A60CB4C18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F4B8-423F-0646-B6F5-5D6C5E44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9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4C6F6-D826-3D47-A7D2-53C5ED459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FE516-A1E6-F543-871D-B8F20BDEB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4ACEF-59BA-E74D-B83B-3DE92D128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B1DFC-71DA-B44B-A260-EF7916A3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1C8F-31B8-AD48-BE52-218D9DA3BB3D}" type="datetimeFigureOut">
              <a:rPr lang="en-US" smtClean="0"/>
              <a:t>10/3/20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E274C-7CB6-8245-9C18-0705BD37B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64038-F717-584E-8867-68C49F7D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F4B8-423F-0646-B6F5-5D6C5E44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9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3AAC0-A383-D44C-A889-C39DF116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5FBA5B-DB9E-3942-B088-1B2288E595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EF1F8-1207-2C4F-876B-45C27A14C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0EE86-3BB7-434A-BD3C-948FB4B79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1C8F-31B8-AD48-BE52-218D9DA3BB3D}" type="datetimeFigureOut">
              <a:rPr lang="en-US" smtClean="0"/>
              <a:t>10/3/20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BEF96-FFE5-204F-AC8E-7A32E0DE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84529-AB09-4145-94E2-5CFF0665C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F4B8-423F-0646-B6F5-5D6C5E44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1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1AB839-F66D-AF42-9370-F9E4846E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8CE55-D3F8-8048-BEE9-155064E5C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5EA23-556B-B04C-B347-9BF840036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41C8F-31B8-AD48-BE52-218D9DA3BB3D}" type="datetimeFigureOut">
              <a:rPr lang="en-US" smtClean="0"/>
              <a:t>10/3/20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6643F-9809-AC47-B98F-624ADA5B2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CE4F-4567-4249-99EB-6D9385B83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0F4B8-423F-0646-B6F5-5D6C5E44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5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D2DE74-3B66-2F41-845D-53837A524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7" y="2629039"/>
            <a:ext cx="5361583" cy="39496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D6EA009-90E0-B74D-AD50-31E9D7EC127F}"/>
              </a:ext>
            </a:extLst>
          </p:cNvPr>
          <p:cNvSpPr txBox="1">
            <a:spLocks/>
          </p:cNvSpPr>
          <p:nvPr/>
        </p:nvSpPr>
        <p:spPr>
          <a:xfrm>
            <a:off x="961675" y="3835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ea typeface="Apple Color Emoji" pitchFamily="2" charset="0"/>
                <a:cs typeface="Arial Hebrew" pitchFamily="2" charset="-79"/>
              </a:rPr>
              <a:t>Peafowl: In-application CPU Scheduling to Reduce Power Consumption of In-memory Key-Value Stores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703645-D49D-6C4F-ACA5-229F2E8DE8D5}"/>
              </a:ext>
            </a:extLst>
          </p:cNvPr>
          <p:cNvSpPr txBox="1">
            <a:spLocks/>
          </p:cNvSpPr>
          <p:nvPr/>
        </p:nvSpPr>
        <p:spPr>
          <a:xfrm>
            <a:off x="1813555" y="3963446"/>
            <a:ext cx="10515600" cy="56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Showan Esmail Asyabi, </a:t>
            </a:r>
            <a:r>
              <a:rPr lang="en-US" sz="2000" b="1" dirty="0" err="1"/>
              <a:t>Azer</a:t>
            </a:r>
            <a:r>
              <a:rPr lang="en-US" sz="2000" b="1" dirty="0"/>
              <a:t> </a:t>
            </a:r>
            <a:r>
              <a:rPr lang="en-US" sz="2000" b="1" dirty="0" err="1"/>
              <a:t>Bestavros</a:t>
            </a:r>
            <a:r>
              <a:rPr lang="en-US" sz="2000" b="1" dirty="0"/>
              <a:t>, </a:t>
            </a:r>
            <a:r>
              <a:rPr lang="en-US" sz="2000" b="1" dirty="0" err="1"/>
              <a:t>Erfan</a:t>
            </a:r>
            <a:r>
              <a:rPr lang="en-US" sz="2000" b="1" dirty="0"/>
              <a:t> </a:t>
            </a:r>
            <a:r>
              <a:rPr lang="en-US" sz="2000" b="1" dirty="0" err="1"/>
              <a:t>Sharafzadeh</a:t>
            </a:r>
            <a:r>
              <a:rPr lang="en-US" sz="2000" b="1" dirty="0"/>
              <a:t>, and  Timothy Zhu</a:t>
            </a:r>
            <a:endParaRPr lang="en-US" sz="5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34BEC7-36DF-5E48-876E-98A1E6C32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784" y="5443746"/>
            <a:ext cx="2176691" cy="16347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2A8F67-1947-DD41-AB0F-322494D7E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703" y="5694773"/>
            <a:ext cx="2025650" cy="11378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7C06BE-6DCE-4B44-BB09-0C54701BA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201" y="5635839"/>
            <a:ext cx="2827337" cy="117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09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3D398-D816-FB46-8B8D-A53EAF74C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4F2D8-34F0-324A-9AF1-EF5952751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30" y="1825625"/>
            <a:ext cx="4639372" cy="4351338"/>
          </a:xfrm>
        </p:spPr>
        <p:txBody>
          <a:bodyPr>
            <a:normAutofit/>
          </a:bodyPr>
          <a:lstStyle/>
          <a:p>
            <a:r>
              <a:rPr lang="en-US" sz="2400" dirty="0"/>
              <a:t>Peafowl dispatches newly created connections among workers in a </a:t>
            </a:r>
            <a:r>
              <a:rPr lang="en-US" sz="2400" dirty="0">
                <a:solidFill>
                  <a:srgbClr val="C00000"/>
                </a:solidFill>
              </a:rPr>
              <a:t>round-robin</a:t>
            </a:r>
            <a:r>
              <a:rPr lang="en-US" sz="2400" dirty="0"/>
              <a:t> fashion.</a:t>
            </a:r>
          </a:p>
          <a:p>
            <a:r>
              <a:rPr lang="en-US" sz="2400" dirty="0"/>
              <a:t>It assigns this initial worker as the connection’s home worker </a:t>
            </a:r>
          </a:p>
          <a:p>
            <a:r>
              <a:rPr lang="en-US" sz="2400" dirty="0"/>
              <a:t>resident connection and guest connection </a:t>
            </a:r>
          </a:p>
          <a:p>
            <a:r>
              <a:rPr lang="en-US" sz="2400" dirty="0"/>
              <a:t>Each worker learns the peak load</a:t>
            </a:r>
          </a:p>
          <a:p>
            <a:r>
              <a:rPr lang="en-US" sz="2400" dirty="0"/>
              <a:t>Peak load establish a baseline performance goal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29854DA-58DB-3843-8637-A1FE76A70751}"/>
              </a:ext>
            </a:extLst>
          </p:cNvPr>
          <p:cNvSpPr/>
          <p:nvPr/>
        </p:nvSpPr>
        <p:spPr>
          <a:xfrm>
            <a:off x="5440895" y="4630845"/>
            <a:ext cx="6100354" cy="8229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OS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1A4FA830-B5EB-EA49-8DE8-B92382163D45}"/>
              </a:ext>
            </a:extLst>
          </p:cNvPr>
          <p:cNvSpPr/>
          <p:nvPr/>
        </p:nvSpPr>
        <p:spPr>
          <a:xfrm>
            <a:off x="5443324" y="5537591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B4194F9F-A335-FD4B-BE6C-99EE94EBE192}"/>
              </a:ext>
            </a:extLst>
          </p:cNvPr>
          <p:cNvSpPr/>
          <p:nvPr/>
        </p:nvSpPr>
        <p:spPr>
          <a:xfrm>
            <a:off x="6084492" y="5537591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1CEBF8C4-646E-BB42-B34B-3E6A38ED1EBA}"/>
              </a:ext>
            </a:extLst>
          </p:cNvPr>
          <p:cNvSpPr/>
          <p:nvPr/>
        </p:nvSpPr>
        <p:spPr>
          <a:xfrm>
            <a:off x="6749610" y="5537591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0F359137-42D6-7842-BEC1-5F6D8465091C}"/>
              </a:ext>
            </a:extLst>
          </p:cNvPr>
          <p:cNvSpPr/>
          <p:nvPr/>
        </p:nvSpPr>
        <p:spPr>
          <a:xfrm>
            <a:off x="7414728" y="5537591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A6ED531A-CEC1-EE4E-8F8F-9CB25B38763D}"/>
              </a:ext>
            </a:extLst>
          </p:cNvPr>
          <p:cNvSpPr/>
          <p:nvPr/>
        </p:nvSpPr>
        <p:spPr>
          <a:xfrm>
            <a:off x="8979015" y="5520172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9C2F0F6A-E128-5E45-B10F-1BE1BCDE9FE5}"/>
              </a:ext>
            </a:extLst>
          </p:cNvPr>
          <p:cNvSpPr/>
          <p:nvPr/>
        </p:nvSpPr>
        <p:spPr>
          <a:xfrm>
            <a:off x="9620183" y="5520172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E5A162AA-EC25-7E49-969F-FE4A1B80841F}"/>
              </a:ext>
            </a:extLst>
          </p:cNvPr>
          <p:cNvSpPr/>
          <p:nvPr/>
        </p:nvSpPr>
        <p:spPr>
          <a:xfrm>
            <a:off x="10285301" y="5520172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7C47CA09-F77F-6F4F-AB8B-CB3C70B56FB2}"/>
              </a:ext>
            </a:extLst>
          </p:cNvPr>
          <p:cNvSpPr/>
          <p:nvPr/>
        </p:nvSpPr>
        <p:spPr>
          <a:xfrm>
            <a:off x="10950419" y="5520172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CBCDDA6-58D0-6B49-8C25-AA39BE390F94}"/>
              </a:ext>
            </a:extLst>
          </p:cNvPr>
          <p:cNvSpPr/>
          <p:nvPr/>
        </p:nvSpPr>
        <p:spPr>
          <a:xfrm>
            <a:off x="5450005" y="2010620"/>
            <a:ext cx="6100354" cy="23582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33540A1-7F75-8640-860F-60276735F000}"/>
              </a:ext>
            </a:extLst>
          </p:cNvPr>
          <p:cNvSpPr/>
          <p:nvPr/>
        </p:nvSpPr>
        <p:spPr>
          <a:xfrm>
            <a:off x="5623282" y="2162070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9251930-9785-AC43-96E3-2A099EF567B3}"/>
              </a:ext>
            </a:extLst>
          </p:cNvPr>
          <p:cNvSpPr/>
          <p:nvPr/>
        </p:nvSpPr>
        <p:spPr>
          <a:xfrm>
            <a:off x="6247659" y="2152187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6832ADA-8122-4F4C-9A7B-5CC054A99585}"/>
              </a:ext>
            </a:extLst>
          </p:cNvPr>
          <p:cNvSpPr/>
          <p:nvPr/>
        </p:nvSpPr>
        <p:spPr>
          <a:xfrm>
            <a:off x="6917139" y="2162069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95979AE-2FB3-3542-B988-62F23B283450}"/>
              </a:ext>
            </a:extLst>
          </p:cNvPr>
          <p:cNvSpPr/>
          <p:nvPr/>
        </p:nvSpPr>
        <p:spPr>
          <a:xfrm>
            <a:off x="7544156" y="2162069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6C48B70-FE32-0643-93D8-6AD4CD18822E}"/>
              </a:ext>
            </a:extLst>
          </p:cNvPr>
          <p:cNvSpPr/>
          <p:nvPr/>
        </p:nvSpPr>
        <p:spPr>
          <a:xfrm>
            <a:off x="10420834" y="2159595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ECC4FB4-54AB-2E4F-952C-5705D54FE289}"/>
              </a:ext>
            </a:extLst>
          </p:cNvPr>
          <p:cNvSpPr/>
          <p:nvPr/>
        </p:nvSpPr>
        <p:spPr>
          <a:xfrm>
            <a:off x="11045211" y="2162069"/>
            <a:ext cx="198116" cy="3254419"/>
          </a:xfrm>
          <a:prstGeom prst="rect">
            <a:avLst/>
          </a:prstGeom>
          <a:solidFill>
            <a:srgbClr val="FFB6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83B105A-268C-3341-B384-89FB144A8438}"/>
              </a:ext>
            </a:extLst>
          </p:cNvPr>
          <p:cNvSpPr/>
          <p:nvPr/>
        </p:nvSpPr>
        <p:spPr>
          <a:xfrm>
            <a:off x="9186795" y="2136024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C265D9C-CA07-3541-B53C-6FE56F45C020}"/>
              </a:ext>
            </a:extLst>
          </p:cNvPr>
          <p:cNvSpPr/>
          <p:nvPr/>
        </p:nvSpPr>
        <p:spPr>
          <a:xfrm>
            <a:off x="9826169" y="2136024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0D3F4D3-70BD-1243-A2E6-5C43A7124C22}"/>
              </a:ext>
            </a:extLst>
          </p:cNvPr>
          <p:cNvSpPr/>
          <p:nvPr/>
        </p:nvSpPr>
        <p:spPr>
          <a:xfrm>
            <a:off x="5639230" y="4919865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EC5C0C4-DED9-6D47-85C8-04A4F3B11497}"/>
              </a:ext>
            </a:extLst>
          </p:cNvPr>
          <p:cNvSpPr/>
          <p:nvPr/>
        </p:nvSpPr>
        <p:spPr>
          <a:xfrm>
            <a:off x="6270870" y="4912652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AED6218-CD7B-4248-BC54-4BB41771490C}"/>
              </a:ext>
            </a:extLst>
          </p:cNvPr>
          <p:cNvSpPr/>
          <p:nvPr/>
        </p:nvSpPr>
        <p:spPr>
          <a:xfrm>
            <a:off x="6941634" y="4931200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FEF42A3-CCF1-D14A-BB6A-630D1DFCA5E1}"/>
              </a:ext>
            </a:extLst>
          </p:cNvPr>
          <p:cNvSpPr/>
          <p:nvPr/>
        </p:nvSpPr>
        <p:spPr>
          <a:xfrm>
            <a:off x="7560918" y="4919865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C7424CF-9122-9F4B-A052-D295FF5FDC81}"/>
              </a:ext>
            </a:extLst>
          </p:cNvPr>
          <p:cNvSpPr/>
          <p:nvPr/>
        </p:nvSpPr>
        <p:spPr>
          <a:xfrm>
            <a:off x="10441878" y="4906091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C1DBD27-7532-3A49-9939-96DD1B558D9E}"/>
              </a:ext>
            </a:extLst>
          </p:cNvPr>
          <p:cNvSpPr/>
          <p:nvPr/>
        </p:nvSpPr>
        <p:spPr>
          <a:xfrm>
            <a:off x="9203557" y="4682245"/>
            <a:ext cx="164592" cy="70285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0E2E876-2893-364F-9A64-9A4B933E4092}"/>
              </a:ext>
            </a:extLst>
          </p:cNvPr>
          <p:cNvSpPr/>
          <p:nvPr/>
        </p:nvSpPr>
        <p:spPr>
          <a:xfrm>
            <a:off x="9838699" y="5237878"/>
            <a:ext cx="164592" cy="14003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BD92166-0E67-9047-850A-BA39950F6442}"/>
              </a:ext>
            </a:extLst>
          </p:cNvPr>
          <p:cNvCxnSpPr>
            <a:cxnSpLocks/>
          </p:cNvCxnSpPr>
          <p:nvPr/>
        </p:nvCxnSpPr>
        <p:spPr>
          <a:xfrm>
            <a:off x="5623282" y="2676431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88DF455-0D56-A04C-B932-A3F274DB78E7}"/>
              </a:ext>
            </a:extLst>
          </p:cNvPr>
          <p:cNvSpPr/>
          <p:nvPr/>
        </p:nvSpPr>
        <p:spPr>
          <a:xfrm>
            <a:off x="5639777" y="2723122"/>
            <a:ext cx="164045" cy="118496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EC581E8-7DF1-5A4D-AF9E-ACFA364E9DC2}"/>
              </a:ext>
            </a:extLst>
          </p:cNvPr>
          <p:cNvSpPr/>
          <p:nvPr/>
        </p:nvSpPr>
        <p:spPr>
          <a:xfrm>
            <a:off x="6923263" y="3446347"/>
            <a:ext cx="164592" cy="23653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2B21299-3292-D64E-9A8F-57924C357480}"/>
              </a:ext>
            </a:extLst>
          </p:cNvPr>
          <p:cNvSpPr/>
          <p:nvPr/>
        </p:nvSpPr>
        <p:spPr>
          <a:xfrm>
            <a:off x="7557153" y="2487957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55F2213-9F59-214F-A642-9CBD6A24247D}"/>
              </a:ext>
            </a:extLst>
          </p:cNvPr>
          <p:cNvSpPr/>
          <p:nvPr/>
        </p:nvSpPr>
        <p:spPr>
          <a:xfrm>
            <a:off x="10437596" y="3428895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53266BC-16D7-EA49-8DBC-BDA837EF5230}"/>
              </a:ext>
            </a:extLst>
          </p:cNvPr>
          <p:cNvSpPr/>
          <p:nvPr/>
        </p:nvSpPr>
        <p:spPr>
          <a:xfrm>
            <a:off x="9203557" y="2241483"/>
            <a:ext cx="164592" cy="100144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C395BF9-96E3-1246-AD65-E253FB50BCEA}"/>
              </a:ext>
            </a:extLst>
          </p:cNvPr>
          <p:cNvSpPr/>
          <p:nvPr/>
        </p:nvSpPr>
        <p:spPr>
          <a:xfrm>
            <a:off x="9836603" y="3069905"/>
            <a:ext cx="164592" cy="100144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A8D31B9-767F-4849-B9F6-AAD827CB08E7}"/>
              </a:ext>
            </a:extLst>
          </p:cNvPr>
          <p:cNvSpPr/>
          <p:nvPr/>
        </p:nvSpPr>
        <p:spPr>
          <a:xfrm>
            <a:off x="6269996" y="2708305"/>
            <a:ext cx="164592" cy="23653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6025A7A5-4B7C-6644-B8ED-FA7CA6479030}"/>
              </a:ext>
            </a:extLst>
          </p:cNvPr>
          <p:cNvCxnSpPr>
            <a:cxnSpLocks/>
          </p:cNvCxnSpPr>
          <p:nvPr/>
        </p:nvCxnSpPr>
        <p:spPr>
          <a:xfrm>
            <a:off x="6247659" y="2669116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4B75842-532E-E74D-8D4F-88BCD9EDE549}"/>
              </a:ext>
            </a:extLst>
          </p:cNvPr>
          <p:cNvCxnSpPr>
            <a:cxnSpLocks/>
          </p:cNvCxnSpPr>
          <p:nvPr/>
        </p:nvCxnSpPr>
        <p:spPr>
          <a:xfrm>
            <a:off x="6917139" y="3397828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E123419-DABB-904A-AAD7-2EF32EDC4861}"/>
              </a:ext>
            </a:extLst>
          </p:cNvPr>
          <p:cNvCxnSpPr>
            <a:cxnSpLocks/>
          </p:cNvCxnSpPr>
          <p:nvPr/>
        </p:nvCxnSpPr>
        <p:spPr>
          <a:xfrm>
            <a:off x="7544156" y="2429043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B5E38CB-D59A-6548-82D7-849110CF0051}"/>
              </a:ext>
            </a:extLst>
          </p:cNvPr>
          <p:cNvCxnSpPr>
            <a:cxnSpLocks/>
          </p:cNvCxnSpPr>
          <p:nvPr/>
        </p:nvCxnSpPr>
        <p:spPr>
          <a:xfrm>
            <a:off x="10420834" y="3382262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1A46ED1-7A20-2846-8CE9-6D98A1EA003A}"/>
              </a:ext>
            </a:extLst>
          </p:cNvPr>
          <p:cNvCxnSpPr>
            <a:cxnSpLocks/>
          </p:cNvCxnSpPr>
          <p:nvPr/>
        </p:nvCxnSpPr>
        <p:spPr>
          <a:xfrm>
            <a:off x="9193776" y="2176708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AB602BE-1257-364E-A2A0-815681ADB06B}"/>
              </a:ext>
            </a:extLst>
          </p:cNvPr>
          <p:cNvCxnSpPr>
            <a:cxnSpLocks/>
          </p:cNvCxnSpPr>
          <p:nvPr/>
        </p:nvCxnSpPr>
        <p:spPr>
          <a:xfrm>
            <a:off x="9836603" y="3003308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EDD15904-5D5B-3841-932D-C52B30823773}"/>
              </a:ext>
            </a:extLst>
          </p:cNvPr>
          <p:cNvSpPr/>
          <p:nvPr/>
        </p:nvSpPr>
        <p:spPr>
          <a:xfrm>
            <a:off x="5623193" y="4435560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0A3D29C-FD03-E542-A68A-8DAC7E7AF2E2}"/>
              </a:ext>
            </a:extLst>
          </p:cNvPr>
          <p:cNvSpPr/>
          <p:nvPr/>
        </p:nvSpPr>
        <p:spPr>
          <a:xfrm>
            <a:off x="6264421" y="3931761"/>
            <a:ext cx="164592" cy="95801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085173A-542B-6040-8CE0-F43CECE6FCB0}"/>
              </a:ext>
            </a:extLst>
          </p:cNvPr>
          <p:cNvSpPr/>
          <p:nvPr/>
        </p:nvSpPr>
        <p:spPr>
          <a:xfrm>
            <a:off x="6941634" y="3960906"/>
            <a:ext cx="164592" cy="95801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2FBBCC8-4F91-6749-B696-6A93417271F7}"/>
              </a:ext>
            </a:extLst>
          </p:cNvPr>
          <p:cNvSpPr/>
          <p:nvPr/>
        </p:nvSpPr>
        <p:spPr>
          <a:xfrm>
            <a:off x="7553466" y="3934042"/>
            <a:ext cx="164592" cy="95801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43A88B6-FD1B-0F40-923C-AD41FAC1BC7B}"/>
              </a:ext>
            </a:extLst>
          </p:cNvPr>
          <p:cNvSpPr/>
          <p:nvPr/>
        </p:nvSpPr>
        <p:spPr>
          <a:xfrm>
            <a:off x="10427180" y="4427085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D61D968-B9F2-AF40-8787-FF9C0374534D}"/>
              </a:ext>
            </a:extLst>
          </p:cNvPr>
          <p:cNvSpPr/>
          <p:nvPr/>
        </p:nvSpPr>
        <p:spPr>
          <a:xfrm>
            <a:off x="9199316" y="3972211"/>
            <a:ext cx="164592" cy="70285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03960C4-A9EF-944A-A63B-4E6C18601092}"/>
              </a:ext>
            </a:extLst>
          </p:cNvPr>
          <p:cNvSpPr/>
          <p:nvPr/>
        </p:nvSpPr>
        <p:spPr>
          <a:xfrm>
            <a:off x="9836603" y="4223909"/>
            <a:ext cx="164592" cy="100144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BD37606-74C9-204E-8579-74DEBD3791C7}"/>
              </a:ext>
            </a:extLst>
          </p:cNvPr>
          <p:cNvSpPr/>
          <p:nvPr/>
        </p:nvSpPr>
        <p:spPr>
          <a:xfrm>
            <a:off x="5624091" y="3938936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8A89400-D171-4647-BD44-A2296E68CDA5}"/>
              </a:ext>
            </a:extLst>
          </p:cNvPr>
          <p:cNvSpPr/>
          <p:nvPr/>
        </p:nvSpPr>
        <p:spPr>
          <a:xfrm>
            <a:off x="6261498" y="2982460"/>
            <a:ext cx="164592" cy="95801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54A0E98-495B-744D-B348-B787F577CFD6}"/>
              </a:ext>
            </a:extLst>
          </p:cNvPr>
          <p:cNvSpPr/>
          <p:nvPr/>
        </p:nvSpPr>
        <p:spPr>
          <a:xfrm>
            <a:off x="6932756" y="3695599"/>
            <a:ext cx="164592" cy="23653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63B1D97-D1DC-ED48-93F7-132B1A7A1016}"/>
              </a:ext>
            </a:extLst>
          </p:cNvPr>
          <p:cNvSpPr/>
          <p:nvPr/>
        </p:nvSpPr>
        <p:spPr>
          <a:xfrm>
            <a:off x="7556933" y="2974107"/>
            <a:ext cx="164592" cy="95801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C29A087-6965-3B40-980A-D30FCD8B134C}"/>
              </a:ext>
            </a:extLst>
          </p:cNvPr>
          <p:cNvSpPr/>
          <p:nvPr/>
        </p:nvSpPr>
        <p:spPr>
          <a:xfrm>
            <a:off x="10432073" y="3930369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C13B43A-B1B1-264F-AD45-8BC36396BA6B}"/>
              </a:ext>
            </a:extLst>
          </p:cNvPr>
          <p:cNvSpPr/>
          <p:nvPr/>
        </p:nvSpPr>
        <p:spPr>
          <a:xfrm>
            <a:off x="9203557" y="3252497"/>
            <a:ext cx="164592" cy="70285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A89C869-78C7-444C-9914-C3D528BDED6D}"/>
              </a:ext>
            </a:extLst>
          </p:cNvPr>
          <p:cNvSpPr/>
          <p:nvPr/>
        </p:nvSpPr>
        <p:spPr>
          <a:xfrm>
            <a:off x="9836603" y="4077609"/>
            <a:ext cx="164592" cy="14003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D7C87D7-F4CD-0F44-89FD-52B68493DDAF}"/>
              </a:ext>
            </a:extLst>
          </p:cNvPr>
          <p:cNvCxnSpPr/>
          <p:nvPr/>
        </p:nvCxnSpPr>
        <p:spPr>
          <a:xfrm flipH="1">
            <a:off x="5714326" y="1120438"/>
            <a:ext cx="451037" cy="1532648"/>
          </a:xfrm>
          <a:prstGeom prst="straightConnector1">
            <a:avLst/>
          </a:prstGeom>
          <a:ln>
            <a:solidFill>
              <a:srgbClr val="D476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6BC5019-F24B-E546-80D3-B17ACE9D6963}"/>
              </a:ext>
            </a:extLst>
          </p:cNvPr>
          <p:cNvSpPr txBox="1"/>
          <p:nvPr/>
        </p:nvSpPr>
        <p:spPr>
          <a:xfrm>
            <a:off x="5642485" y="868895"/>
            <a:ext cx="986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B6B6"/>
                </a:solidFill>
              </a:rPr>
              <a:t>Peak load</a:t>
            </a: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1FD4F686-C091-5449-8ABE-40009E19ECA7}"/>
              </a:ext>
            </a:extLst>
          </p:cNvPr>
          <p:cNvCxnSpPr>
            <a:cxnSpLocks/>
          </p:cNvCxnSpPr>
          <p:nvPr/>
        </p:nvCxnSpPr>
        <p:spPr>
          <a:xfrm>
            <a:off x="8311231" y="1524041"/>
            <a:ext cx="25301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6DC86C88-229C-7B4D-9671-A0C6B9C5D1AF}"/>
              </a:ext>
            </a:extLst>
          </p:cNvPr>
          <p:cNvCxnSpPr>
            <a:cxnSpLocks/>
          </p:cNvCxnSpPr>
          <p:nvPr/>
        </p:nvCxnSpPr>
        <p:spPr>
          <a:xfrm flipV="1">
            <a:off x="8311231" y="482641"/>
            <a:ext cx="0" cy="1032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Freeform 139">
            <a:extLst>
              <a:ext uri="{FF2B5EF4-FFF2-40B4-BE49-F238E27FC236}">
                <a16:creationId xmlns:a16="http://schemas.microsoft.com/office/drawing/2014/main" id="{262F5ABB-A99F-EA40-BEA1-C7AF642C3CC9}"/>
              </a:ext>
            </a:extLst>
          </p:cNvPr>
          <p:cNvSpPr/>
          <p:nvPr/>
        </p:nvSpPr>
        <p:spPr>
          <a:xfrm>
            <a:off x="8377541" y="702774"/>
            <a:ext cx="1972734" cy="702734"/>
          </a:xfrm>
          <a:custGeom>
            <a:avLst/>
            <a:gdLst>
              <a:gd name="connsiteX0" fmla="*/ 0 w 1972734"/>
              <a:gd name="connsiteY0" fmla="*/ 702734 h 702734"/>
              <a:gd name="connsiteX1" fmla="*/ 508000 w 1972734"/>
              <a:gd name="connsiteY1" fmla="*/ 67734 h 702734"/>
              <a:gd name="connsiteX2" fmla="*/ 1371600 w 1972734"/>
              <a:gd name="connsiteY2" fmla="*/ 668867 h 702734"/>
              <a:gd name="connsiteX3" fmla="*/ 1972734 w 1972734"/>
              <a:gd name="connsiteY3" fmla="*/ 0 h 702734"/>
              <a:gd name="connsiteX4" fmla="*/ 1972734 w 1972734"/>
              <a:gd name="connsiteY4" fmla="*/ 0 h 702734"/>
              <a:gd name="connsiteX5" fmla="*/ 1972734 w 1972734"/>
              <a:gd name="connsiteY5" fmla="*/ 0 h 70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2734" h="702734">
                <a:moveTo>
                  <a:pt x="0" y="702734"/>
                </a:moveTo>
                <a:cubicBezTo>
                  <a:pt x="139700" y="388056"/>
                  <a:pt x="279400" y="73378"/>
                  <a:pt x="508000" y="67734"/>
                </a:cubicBezTo>
                <a:cubicBezTo>
                  <a:pt x="736600" y="62089"/>
                  <a:pt x="1127478" y="680156"/>
                  <a:pt x="1371600" y="668867"/>
                </a:cubicBezTo>
                <a:cubicBezTo>
                  <a:pt x="1615722" y="657578"/>
                  <a:pt x="1972734" y="0"/>
                  <a:pt x="1972734" y="0"/>
                </a:cubicBezTo>
                <a:lnTo>
                  <a:pt x="1972734" y="0"/>
                </a:lnTo>
                <a:lnTo>
                  <a:pt x="197273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6B9A5894-A4D6-D643-AAAC-031454E87C5B}"/>
              </a:ext>
            </a:extLst>
          </p:cNvPr>
          <p:cNvSpPr txBox="1"/>
          <p:nvPr/>
        </p:nvSpPr>
        <p:spPr>
          <a:xfrm rot="16200000">
            <a:off x="8024428" y="734182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Load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20E8FB4-97B2-954F-BE70-B4F377146DCF}"/>
              </a:ext>
            </a:extLst>
          </p:cNvPr>
          <p:cNvSpPr txBox="1"/>
          <p:nvPr/>
        </p:nvSpPr>
        <p:spPr>
          <a:xfrm>
            <a:off x="10432263" y="1506275"/>
            <a:ext cx="418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Time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3" name="Terminator 142">
            <a:extLst>
              <a:ext uri="{FF2B5EF4-FFF2-40B4-BE49-F238E27FC236}">
                <a16:creationId xmlns:a16="http://schemas.microsoft.com/office/drawing/2014/main" id="{D91F996F-56D1-144E-8B96-C614A8B5CED0}"/>
              </a:ext>
            </a:extLst>
          </p:cNvPr>
          <p:cNvSpPr/>
          <p:nvPr/>
        </p:nvSpPr>
        <p:spPr>
          <a:xfrm rot="9054104">
            <a:off x="8266203" y="830759"/>
            <a:ext cx="863662" cy="377265"/>
          </a:xfrm>
          <a:prstGeom prst="flowChartTerminator">
            <a:avLst/>
          </a:prstGeom>
          <a:solidFill>
            <a:srgbClr val="FFB6B6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0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51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94" grpId="0" animBg="1"/>
      <p:bldP spid="96" grpId="0" animBg="1"/>
      <p:bldP spid="97" grpId="0" animBg="1"/>
      <p:bldP spid="101" grpId="0" animBg="1"/>
      <p:bldP spid="106" grpId="0" animBg="1"/>
      <p:bldP spid="110" grpId="0" animBg="1"/>
      <p:bldP spid="112" grpId="0" animBg="1"/>
      <p:bldP spid="118" grpId="0" animBg="1"/>
      <p:bldP spid="121" grpId="0" animBg="1"/>
      <p:bldP spid="122" grpId="0" animBg="1"/>
      <p:bldP spid="99" grpId="0" animBg="1"/>
      <p:bldP spid="102" grpId="0" animBg="1"/>
      <p:bldP spid="104" grpId="0" animBg="1"/>
      <p:bldP spid="107" grpId="0" animBg="1"/>
      <p:bldP spid="109" grpId="0" animBg="1"/>
      <p:bldP spid="116" grpId="0" animBg="1"/>
      <p:bldP spid="119" grpId="0" animBg="1"/>
      <p:bldP spid="100" grpId="0" animBg="1"/>
      <p:bldP spid="103" grpId="0" animBg="1"/>
      <p:bldP spid="105" grpId="0" animBg="1"/>
      <p:bldP spid="108" grpId="0" animBg="1"/>
      <p:bldP spid="111" grpId="0" animBg="1"/>
      <p:bldP spid="117" grpId="0" animBg="1"/>
      <p:bldP spid="120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E813B-C15D-CE4D-8617-93E10B1C9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46292" cy="1325563"/>
          </a:xfrm>
        </p:spPr>
        <p:txBody>
          <a:bodyPr/>
          <a:lstStyle/>
          <a:p>
            <a:r>
              <a:rPr lang="en-US" dirty="0"/>
              <a:t>Scale-Down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8E463-C294-A942-9EF9-32C0538BE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69" y="1690688"/>
            <a:ext cx="4651280" cy="435133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Scale-down worker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Destination worker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Instruct the scale-down worker to transfer one connection to the destination worker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Moving connections one at a time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 Once all connections are migrated, enables idle-state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C62CBD-B68F-F446-BD32-36EFBB2059CC}"/>
              </a:ext>
            </a:extLst>
          </p:cNvPr>
          <p:cNvSpPr/>
          <p:nvPr/>
        </p:nvSpPr>
        <p:spPr>
          <a:xfrm>
            <a:off x="5440895" y="4630845"/>
            <a:ext cx="6100354" cy="8229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F3A0BC0-267F-3446-AEA6-EEDFA6EDF57E}"/>
              </a:ext>
            </a:extLst>
          </p:cNvPr>
          <p:cNvSpPr/>
          <p:nvPr/>
        </p:nvSpPr>
        <p:spPr>
          <a:xfrm>
            <a:off x="5443324" y="5537591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F2916E9-FB6C-1147-97E6-B091185AEFA0}"/>
              </a:ext>
            </a:extLst>
          </p:cNvPr>
          <p:cNvSpPr/>
          <p:nvPr/>
        </p:nvSpPr>
        <p:spPr>
          <a:xfrm>
            <a:off x="6084492" y="5537591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4224923-E399-084F-9B1C-AEAFE9AADF96}"/>
              </a:ext>
            </a:extLst>
          </p:cNvPr>
          <p:cNvSpPr/>
          <p:nvPr/>
        </p:nvSpPr>
        <p:spPr>
          <a:xfrm>
            <a:off x="6749610" y="5537591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9C5FFD5-65CB-2F4A-8F98-88003EA9F14A}"/>
              </a:ext>
            </a:extLst>
          </p:cNvPr>
          <p:cNvSpPr/>
          <p:nvPr/>
        </p:nvSpPr>
        <p:spPr>
          <a:xfrm>
            <a:off x="7414728" y="5537591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16F0AF3-F1C5-3A44-8387-028A5F8C1956}"/>
              </a:ext>
            </a:extLst>
          </p:cNvPr>
          <p:cNvSpPr/>
          <p:nvPr/>
        </p:nvSpPr>
        <p:spPr>
          <a:xfrm>
            <a:off x="8979015" y="5520172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59BE164-D7DF-054E-8BDE-15251B9C88CE}"/>
              </a:ext>
            </a:extLst>
          </p:cNvPr>
          <p:cNvSpPr/>
          <p:nvPr/>
        </p:nvSpPr>
        <p:spPr>
          <a:xfrm>
            <a:off x="9620183" y="5520172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36BC46E-1C09-1D42-9DC5-657F522A098E}"/>
              </a:ext>
            </a:extLst>
          </p:cNvPr>
          <p:cNvSpPr/>
          <p:nvPr/>
        </p:nvSpPr>
        <p:spPr>
          <a:xfrm>
            <a:off x="10285301" y="5520172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0C98104-4F91-A944-80B7-B75631DD1AE7}"/>
              </a:ext>
            </a:extLst>
          </p:cNvPr>
          <p:cNvSpPr/>
          <p:nvPr/>
        </p:nvSpPr>
        <p:spPr>
          <a:xfrm>
            <a:off x="10950419" y="5520172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EF540C1-6335-7B43-BB49-A57A450D9429}"/>
              </a:ext>
            </a:extLst>
          </p:cNvPr>
          <p:cNvSpPr/>
          <p:nvPr/>
        </p:nvSpPr>
        <p:spPr>
          <a:xfrm>
            <a:off x="5450005" y="2010620"/>
            <a:ext cx="6100354" cy="23582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0226454-0F98-234E-8FEE-26D920A21E8B}"/>
              </a:ext>
            </a:extLst>
          </p:cNvPr>
          <p:cNvSpPr/>
          <p:nvPr/>
        </p:nvSpPr>
        <p:spPr>
          <a:xfrm>
            <a:off x="5623282" y="2162070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3B379F9-4218-F84C-A565-C439293C5102}"/>
              </a:ext>
            </a:extLst>
          </p:cNvPr>
          <p:cNvSpPr/>
          <p:nvPr/>
        </p:nvSpPr>
        <p:spPr>
          <a:xfrm>
            <a:off x="6247659" y="2152187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78206B-EF99-2640-B8EC-46BEEC505713}"/>
              </a:ext>
            </a:extLst>
          </p:cNvPr>
          <p:cNvSpPr/>
          <p:nvPr/>
        </p:nvSpPr>
        <p:spPr>
          <a:xfrm>
            <a:off x="6917139" y="2162069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716D553-C7B2-D247-AEE2-5E07CFC85756}"/>
              </a:ext>
            </a:extLst>
          </p:cNvPr>
          <p:cNvSpPr/>
          <p:nvPr/>
        </p:nvSpPr>
        <p:spPr>
          <a:xfrm>
            <a:off x="7544156" y="2162069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554534C-1FB7-2845-8DF0-BACC46F80874}"/>
              </a:ext>
            </a:extLst>
          </p:cNvPr>
          <p:cNvSpPr/>
          <p:nvPr/>
        </p:nvSpPr>
        <p:spPr>
          <a:xfrm>
            <a:off x="10486990" y="2159595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B1E7992-B4C8-194C-A5EA-55D939A44151}"/>
              </a:ext>
            </a:extLst>
          </p:cNvPr>
          <p:cNvSpPr/>
          <p:nvPr/>
        </p:nvSpPr>
        <p:spPr>
          <a:xfrm>
            <a:off x="11111367" y="2162069"/>
            <a:ext cx="198116" cy="3254419"/>
          </a:xfrm>
          <a:prstGeom prst="rect">
            <a:avLst/>
          </a:prstGeom>
          <a:solidFill>
            <a:srgbClr val="FFB6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B6B6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F4179FD-ECF8-9C4C-96BE-77C09685F668}"/>
              </a:ext>
            </a:extLst>
          </p:cNvPr>
          <p:cNvSpPr/>
          <p:nvPr/>
        </p:nvSpPr>
        <p:spPr>
          <a:xfrm>
            <a:off x="9178569" y="2170412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92C6546-9231-3C4E-BB6B-583CFCDCE056}"/>
              </a:ext>
            </a:extLst>
          </p:cNvPr>
          <p:cNvSpPr/>
          <p:nvPr/>
        </p:nvSpPr>
        <p:spPr>
          <a:xfrm>
            <a:off x="9817943" y="2170412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B33C287-1BE5-044A-A6C4-124E17B6731C}"/>
              </a:ext>
            </a:extLst>
          </p:cNvPr>
          <p:cNvSpPr/>
          <p:nvPr/>
        </p:nvSpPr>
        <p:spPr>
          <a:xfrm>
            <a:off x="5639230" y="5165921"/>
            <a:ext cx="160163" cy="232949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DC69313-70C9-514B-87F6-8E89DDD7DA9B}"/>
              </a:ext>
            </a:extLst>
          </p:cNvPr>
          <p:cNvSpPr/>
          <p:nvPr/>
        </p:nvSpPr>
        <p:spPr>
          <a:xfrm>
            <a:off x="6270870" y="5193497"/>
            <a:ext cx="164592" cy="18288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C50958F-DAA9-4F41-B6C1-A91D0C01C203}"/>
              </a:ext>
            </a:extLst>
          </p:cNvPr>
          <p:cNvSpPr/>
          <p:nvPr/>
        </p:nvSpPr>
        <p:spPr>
          <a:xfrm>
            <a:off x="6932756" y="5223726"/>
            <a:ext cx="164592" cy="18288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2BDCBAD-A0D7-C24C-B1E4-2EF21F7C5317}"/>
              </a:ext>
            </a:extLst>
          </p:cNvPr>
          <p:cNvSpPr/>
          <p:nvPr/>
        </p:nvSpPr>
        <p:spPr>
          <a:xfrm>
            <a:off x="7556975" y="5306742"/>
            <a:ext cx="164592" cy="9144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0D6B035-0AD8-C549-8BFB-4FE01854BB83}"/>
              </a:ext>
            </a:extLst>
          </p:cNvPr>
          <p:cNvSpPr/>
          <p:nvPr/>
        </p:nvSpPr>
        <p:spPr>
          <a:xfrm>
            <a:off x="10489464" y="4912539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3750CBD-46DF-BA45-B292-CD27E334521A}"/>
              </a:ext>
            </a:extLst>
          </p:cNvPr>
          <p:cNvSpPr/>
          <p:nvPr/>
        </p:nvSpPr>
        <p:spPr>
          <a:xfrm>
            <a:off x="9192865" y="5316873"/>
            <a:ext cx="164592" cy="9144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0008E6D-5F82-4544-8F38-1E8C9EFF3E26}"/>
              </a:ext>
            </a:extLst>
          </p:cNvPr>
          <p:cNvSpPr/>
          <p:nvPr/>
        </p:nvSpPr>
        <p:spPr>
          <a:xfrm>
            <a:off x="9830473" y="5272266"/>
            <a:ext cx="164592" cy="14003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8FD5CC0-60C3-5547-A10B-D5942B5E2837}"/>
              </a:ext>
            </a:extLst>
          </p:cNvPr>
          <p:cNvCxnSpPr>
            <a:cxnSpLocks/>
          </p:cNvCxnSpPr>
          <p:nvPr/>
        </p:nvCxnSpPr>
        <p:spPr>
          <a:xfrm>
            <a:off x="5623282" y="2676431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86EF6DD3-74DC-4145-875D-AB96E3D73211}"/>
              </a:ext>
            </a:extLst>
          </p:cNvPr>
          <p:cNvSpPr/>
          <p:nvPr/>
        </p:nvSpPr>
        <p:spPr>
          <a:xfrm>
            <a:off x="5639230" y="4932063"/>
            <a:ext cx="160163" cy="23942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BB3314A-BCF1-9E49-851D-5BAC6B1BB91A}"/>
              </a:ext>
            </a:extLst>
          </p:cNvPr>
          <p:cNvSpPr/>
          <p:nvPr/>
        </p:nvSpPr>
        <p:spPr>
          <a:xfrm>
            <a:off x="5635348" y="4750283"/>
            <a:ext cx="164592" cy="162369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196AC0B-95A0-934D-BF19-CC11C41CF306}"/>
              </a:ext>
            </a:extLst>
          </p:cNvPr>
          <p:cNvSpPr/>
          <p:nvPr/>
        </p:nvSpPr>
        <p:spPr>
          <a:xfrm>
            <a:off x="5635348" y="4454374"/>
            <a:ext cx="164045" cy="267078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BB2A24A-CC04-7C40-88A0-03D02CB9A4EC}"/>
              </a:ext>
            </a:extLst>
          </p:cNvPr>
          <p:cNvSpPr/>
          <p:nvPr/>
        </p:nvSpPr>
        <p:spPr>
          <a:xfrm>
            <a:off x="6270870" y="4710709"/>
            <a:ext cx="164592" cy="45720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507DE22-79AD-1843-A0A2-4FCC4FA86DCF}"/>
              </a:ext>
            </a:extLst>
          </p:cNvPr>
          <p:cNvSpPr/>
          <p:nvPr/>
        </p:nvSpPr>
        <p:spPr>
          <a:xfrm>
            <a:off x="6270870" y="4485651"/>
            <a:ext cx="164592" cy="18288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28FD3C7-B601-4E40-AA44-56166A24E694}"/>
              </a:ext>
            </a:extLst>
          </p:cNvPr>
          <p:cNvSpPr/>
          <p:nvPr/>
        </p:nvSpPr>
        <p:spPr>
          <a:xfrm>
            <a:off x="6932756" y="5106435"/>
            <a:ext cx="164592" cy="9144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ED1AF4F-F657-9441-BC4B-1ED4B30152E0}"/>
              </a:ext>
            </a:extLst>
          </p:cNvPr>
          <p:cNvSpPr/>
          <p:nvPr/>
        </p:nvSpPr>
        <p:spPr>
          <a:xfrm>
            <a:off x="6932756" y="4844464"/>
            <a:ext cx="164592" cy="23653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2F7EF8-8DF6-EB4E-8642-571384C5D67E}"/>
              </a:ext>
            </a:extLst>
          </p:cNvPr>
          <p:cNvSpPr/>
          <p:nvPr/>
        </p:nvSpPr>
        <p:spPr>
          <a:xfrm>
            <a:off x="6927116" y="4639647"/>
            <a:ext cx="164592" cy="18288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59E56E7-DCDC-6142-B634-48B07AC42A9E}"/>
              </a:ext>
            </a:extLst>
          </p:cNvPr>
          <p:cNvSpPr/>
          <p:nvPr/>
        </p:nvSpPr>
        <p:spPr>
          <a:xfrm>
            <a:off x="7554896" y="5105468"/>
            <a:ext cx="164592" cy="18288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2DB7F27-C649-CC4F-87DD-56A114B4F6F2}"/>
              </a:ext>
            </a:extLst>
          </p:cNvPr>
          <p:cNvSpPr/>
          <p:nvPr/>
        </p:nvSpPr>
        <p:spPr>
          <a:xfrm>
            <a:off x="7554896" y="4812700"/>
            <a:ext cx="164592" cy="27432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2F7D43C-09A6-2C4F-8AD5-9008851DAF77}"/>
              </a:ext>
            </a:extLst>
          </p:cNvPr>
          <p:cNvSpPr/>
          <p:nvPr/>
        </p:nvSpPr>
        <p:spPr>
          <a:xfrm>
            <a:off x="10501055" y="4411064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46D34B2-B723-3E48-A9C2-49A62EAC1F20}"/>
              </a:ext>
            </a:extLst>
          </p:cNvPr>
          <p:cNvSpPr/>
          <p:nvPr/>
        </p:nvSpPr>
        <p:spPr>
          <a:xfrm>
            <a:off x="7549532" y="4306625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D5A293D-DAAC-724A-963B-78260360917A}"/>
              </a:ext>
            </a:extLst>
          </p:cNvPr>
          <p:cNvSpPr/>
          <p:nvPr/>
        </p:nvSpPr>
        <p:spPr>
          <a:xfrm>
            <a:off x="10500515" y="3912159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91D3AD7-D404-DA40-BD27-522CB1F4112F}"/>
              </a:ext>
            </a:extLst>
          </p:cNvPr>
          <p:cNvSpPr/>
          <p:nvPr/>
        </p:nvSpPr>
        <p:spPr>
          <a:xfrm>
            <a:off x="10500515" y="3420624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61A7ED5-551C-0C46-A989-3AC4BE990BF4}"/>
              </a:ext>
            </a:extLst>
          </p:cNvPr>
          <p:cNvSpPr/>
          <p:nvPr/>
        </p:nvSpPr>
        <p:spPr>
          <a:xfrm>
            <a:off x="9202009" y="5017607"/>
            <a:ext cx="164592" cy="27432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2B8692F-B481-C847-AC19-D493F0CA23E5}"/>
              </a:ext>
            </a:extLst>
          </p:cNvPr>
          <p:cNvSpPr/>
          <p:nvPr/>
        </p:nvSpPr>
        <p:spPr>
          <a:xfrm>
            <a:off x="9201862" y="4716948"/>
            <a:ext cx="164592" cy="27432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8B7649F-527A-5745-9487-AD5C44B6693E}"/>
              </a:ext>
            </a:extLst>
          </p:cNvPr>
          <p:cNvSpPr/>
          <p:nvPr/>
        </p:nvSpPr>
        <p:spPr>
          <a:xfrm>
            <a:off x="9201862" y="4514898"/>
            <a:ext cx="164592" cy="18288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445810A-8526-D640-8E76-26CA45CAD860}"/>
              </a:ext>
            </a:extLst>
          </p:cNvPr>
          <p:cNvSpPr/>
          <p:nvPr/>
        </p:nvSpPr>
        <p:spPr>
          <a:xfrm>
            <a:off x="9828377" y="5066030"/>
            <a:ext cx="164592" cy="18288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A981CB9-831B-C34F-AAA5-C89B135B2FA8}"/>
              </a:ext>
            </a:extLst>
          </p:cNvPr>
          <p:cNvSpPr/>
          <p:nvPr/>
        </p:nvSpPr>
        <p:spPr>
          <a:xfrm>
            <a:off x="9828377" y="4898883"/>
            <a:ext cx="164592" cy="14003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8F89258-3AAD-A949-AF1E-97210EDEF877}"/>
              </a:ext>
            </a:extLst>
          </p:cNvPr>
          <p:cNvSpPr/>
          <p:nvPr/>
        </p:nvSpPr>
        <p:spPr>
          <a:xfrm>
            <a:off x="9831798" y="4597452"/>
            <a:ext cx="164592" cy="27432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069409B-A93F-6845-86C8-D4D81C32A2CB}"/>
              </a:ext>
            </a:extLst>
          </p:cNvPr>
          <p:cNvSpPr/>
          <p:nvPr/>
        </p:nvSpPr>
        <p:spPr>
          <a:xfrm>
            <a:off x="6269996" y="4217057"/>
            <a:ext cx="164592" cy="23653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31DCA59-B791-A942-8439-508E449D3645}"/>
              </a:ext>
            </a:extLst>
          </p:cNvPr>
          <p:cNvCxnSpPr>
            <a:cxnSpLocks/>
          </p:cNvCxnSpPr>
          <p:nvPr/>
        </p:nvCxnSpPr>
        <p:spPr>
          <a:xfrm>
            <a:off x="6247659" y="2669116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178BF88-833C-B94B-AC8D-96DD3872CEC2}"/>
              </a:ext>
            </a:extLst>
          </p:cNvPr>
          <p:cNvCxnSpPr>
            <a:cxnSpLocks/>
          </p:cNvCxnSpPr>
          <p:nvPr/>
        </p:nvCxnSpPr>
        <p:spPr>
          <a:xfrm>
            <a:off x="6917139" y="3397828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B7EEF0A-A89C-B746-9998-CCB4F7690330}"/>
              </a:ext>
            </a:extLst>
          </p:cNvPr>
          <p:cNvCxnSpPr>
            <a:cxnSpLocks/>
          </p:cNvCxnSpPr>
          <p:nvPr/>
        </p:nvCxnSpPr>
        <p:spPr>
          <a:xfrm>
            <a:off x="7544156" y="2429043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8E2449-713E-9A41-8E2D-78CD8A5A9FD4}"/>
              </a:ext>
            </a:extLst>
          </p:cNvPr>
          <p:cNvCxnSpPr>
            <a:cxnSpLocks/>
          </p:cNvCxnSpPr>
          <p:nvPr/>
        </p:nvCxnSpPr>
        <p:spPr>
          <a:xfrm>
            <a:off x="10486990" y="3382262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D904B09-9E5B-8144-BD3E-B5856FAC8E4D}"/>
              </a:ext>
            </a:extLst>
          </p:cNvPr>
          <p:cNvCxnSpPr>
            <a:cxnSpLocks/>
          </p:cNvCxnSpPr>
          <p:nvPr/>
        </p:nvCxnSpPr>
        <p:spPr>
          <a:xfrm>
            <a:off x="9185550" y="2211096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20F1CF1-A6D5-044D-A3CC-EB0C9FA884F2}"/>
              </a:ext>
            </a:extLst>
          </p:cNvPr>
          <p:cNvCxnSpPr>
            <a:cxnSpLocks/>
          </p:cNvCxnSpPr>
          <p:nvPr/>
        </p:nvCxnSpPr>
        <p:spPr>
          <a:xfrm>
            <a:off x="9828377" y="3037696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1278EB-EBD2-E948-A05D-FB375D326268}"/>
              </a:ext>
            </a:extLst>
          </p:cNvPr>
          <p:cNvCxnSpPr>
            <a:cxnSpLocks/>
          </p:cNvCxnSpPr>
          <p:nvPr/>
        </p:nvCxnSpPr>
        <p:spPr>
          <a:xfrm>
            <a:off x="7418223" y="1778000"/>
            <a:ext cx="25301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BFFC4A-EA3D-DC42-94AA-2AB4F2F505D7}"/>
              </a:ext>
            </a:extLst>
          </p:cNvPr>
          <p:cNvCxnSpPr>
            <a:cxnSpLocks/>
          </p:cNvCxnSpPr>
          <p:nvPr/>
        </p:nvCxnSpPr>
        <p:spPr>
          <a:xfrm flipV="1">
            <a:off x="7418223" y="736600"/>
            <a:ext cx="0" cy="1032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id="{8D3E905A-D4AD-F74A-B3A9-F2C8AFA4D1B5}"/>
              </a:ext>
            </a:extLst>
          </p:cNvPr>
          <p:cNvSpPr/>
          <p:nvPr/>
        </p:nvSpPr>
        <p:spPr>
          <a:xfrm>
            <a:off x="7484533" y="956733"/>
            <a:ext cx="1972734" cy="702734"/>
          </a:xfrm>
          <a:custGeom>
            <a:avLst/>
            <a:gdLst>
              <a:gd name="connsiteX0" fmla="*/ 0 w 1972734"/>
              <a:gd name="connsiteY0" fmla="*/ 702734 h 702734"/>
              <a:gd name="connsiteX1" fmla="*/ 508000 w 1972734"/>
              <a:gd name="connsiteY1" fmla="*/ 67734 h 702734"/>
              <a:gd name="connsiteX2" fmla="*/ 1371600 w 1972734"/>
              <a:gd name="connsiteY2" fmla="*/ 668867 h 702734"/>
              <a:gd name="connsiteX3" fmla="*/ 1972734 w 1972734"/>
              <a:gd name="connsiteY3" fmla="*/ 0 h 702734"/>
              <a:gd name="connsiteX4" fmla="*/ 1972734 w 1972734"/>
              <a:gd name="connsiteY4" fmla="*/ 0 h 702734"/>
              <a:gd name="connsiteX5" fmla="*/ 1972734 w 1972734"/>
              <a:gd name="connsiteY5" fmla="*/ 0 h 70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2734" h="702734">
                <a:moveTo>
                  <a:pt x="0" y="702734"/>
                </a:moveTo>
                <a:cubicBezTo>
                  <a:pt x="139700" y="388056"/>
                  <a:pt x="279400" y="73378"/>
                  <a:pt x="508000" y="67734"/>
                </a:cubicBezTo>
                <a:cubicBezTo>
                  <a:pt x="736600" y="62089"/>
                  <a:pt x="1127478" y="680156"/>
                  <a:pt x="1371600" y="668867"/>
                </a:cubicBezTo>
                <a:cubicBezTo>
                  <a:pt x="1615722" y="657578"/>
                  <a:pt x="1972734" y="0"/>
                  <a:pt x="1972734" y="0"/>
                </a:cubicBezTo>
                <a:lnTo>
                  <a:pt x="1972734" y="0"/>
                </a:lnTo>
                <a:lnTo>
                  <a:pt x="197273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58C8BD-4BEE-6D44-A28C-40100B487D0F}"/>
              </a:ext>
            </a:extLst>
          </p:cNvPr>
          <p:cNvSpPr txBox="1"/>
          <p:nvPr/>
        </p:nvSpPr>
        <p:spPr>
          <a:xfrm rot="16200000">
            <a:off x="7131420" y="988141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Load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89109DF-90C1-8447-8CDD-B7D88D7E5544}"/>
              </a:ext>
            </a:extLst>
          </p:cNvPr>
          <p:cNvSpPr txBox="1"/>
          <p:nvPr/>
        </p:nvSpPr>
        <p:spPr>
          <a:xfrm>
            <a:off x="9539255" y="1760234"/>
            <a:ext cx="418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Time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rminator 21">
            <a:extLst>
              <a:ext uri="{FF2B5EF4-FFF2-40B4-BE49-F238E27FC236}">
                <a16:creationId xmlns:a16="http://schemas.microsoft.com/office/drawing/2014/main" id="{A2798F25-E90F-D84B-B163-65C18DBF56D9}"/>
              </a:ext>
            </a:extLst>
          </p:cNvPr>
          <p:cNvSpPr/>
          <p:nvPr/>
        </p:nvSpPr>
        <p:spPr>
          <a:xfrm rot="10800000">
            <a:off x="8420496" y="1365063"/>
            <a:ext cx="863662" cy="406400"/>
          </a:xfrm>
          <a:prstGeom prst="flowChartTerminator">
            <a:avLst/>
          </a:prstGeom>
          <a:solidFill>
            <a:srgbClr val="FFB6B6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5F51566-E9D7-5345-8070-D1273838D8B3}"/>
              </a:ext>
            </a:extLst>
          </p:cNvPr>
          <p:cNvCxnSpPr>
            <a:cxnSpLocks/>
          </p:cNvCxnSpPr>
          <p:nvPr/>
        </p:nvCxnSpPr>
        <p:spPr>
          <a:xfrm>
            <a:off x="6247659" y="1365063"/>
            <a:ext cx="667000" cy="912876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651CB3A-321E-7249-BC42-B0CE64A2B0E7}"/>
              </a:ext>
            </a:extLst>
          </p:cNvPr>
          <p:cNvSpPr txBox="1"/>
          <p:nvPr/>
        </p:nvSpPr>
        <p:spPr>
          <a:xfrm>
            <a:off x="5499218" y="1214094"/>
            <a:ext cx="12843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Scale-down worker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577B47-EE37-2342-A470-3E232A2D2551}"/>
              </a:ext>
            </a:extLst>
          </p:cNvPr>
          <p:cNvCxnSpPr>
            <a:cxnSpLocks/>
          </p:cNvCxnSpPr>
          <p:nvPr/>
        </p:nvCxnSpPr>
        <p:spPr>
          <a:xfrm flipH="1">
            <a:off x="9398960" y="1410675"/>
            <a:ext cx="1353729" cy="86078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CA36597-B8E0-6E4D-8923-91B014666FD0}"/>
              </a:ext>
            </a:extLst>
          </p:cNvPr>
          <p:cNvSpPr txBox="1"/>
          <p:nvPr/>
        </p:nvSpPr>
        <p:spPr>
          <a:xfrm>
            <a:off x="10393230" y="1234258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Destination worker</a:t>
            </a:r>
          </a:p>
        </p:txBody>
      </p:sp>
    </p:spTree>
    <p:extLst>
      <p:ext uri="{BB962C8B-B14F-4D97-AF65-F5344CB8AC3E}">
        <p14:creationId xmlns:p14="http://schemas.microsoft.com/office/powerpoint/2010/main" val="280627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324 L 0.18542 -0.0854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5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0426 L 0.18594 -0.0840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07 0.02014 L 0.05143 -0.1319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162 L -0.10599 -0.1398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64" grpId="0" animBg="1"/>
      <p:bldP spid="65" grpId="0" animBg="1"/>
      <p:bldP spid="6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5433-BE37-6F43-A45E-5D846FD30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Scale-up Process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86325B-00F5-1E46-BAD4-81C70CD2503C}"/>
              </a:ext>
            </a:extLst>
          </p:cNvPr>
          <p:cNvSpPr/>
          <p:nvPr/>
        </p:nvSpPr>
        <p:spPr>
          <a:xfrm>
            <a:off x="5140852" y="4630845"/>
            <a:ext cx="6100354" cy="8229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5160FF6-C752-0E4A-A6A0-FA14F23C0846}"/>
              </a:ext>
            </a:extLst>
          </p:cNvPr>
          <p:cNvSpPr/>
          <p:nvPr/>
        </p:nvSpPr>
        <p:spPr>
          <a:xfrm>
            <a:off x="5128993" y="5537591"/>
            <a:ext cx="548640" cy="548640"/>
          </a:xfrm>
          <a:prstGeom prst="roundRect">
            <a:avLst/>
          </a:prstGeom>
          <a:solidFill>
            <a:srgbClr val="F2FF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EAE2BB8-F5AE-574A-AE11-9EC6E50A0DA8}"/>
              </a:ext>
            </a:extLst>
          </p:cNvPr>
          <p:cNvSpPr/>
          <p:nvPr/>
        </p:nvSpPr>
        <p:spPr>
          <a:xfrm>
            <a:off x="5770161" y="5537591"/>
            <a:ext cx="548640" cy="54864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A8601DA-8B7C-634C-A67D-DBA6A84C67F0}"/>
              </a:ext>
            </a:extLst>
          </p:cNvPr>
          <p:cNvSpPr/>
          <p:nvPr/>
        </p:nvSpPr>
        <p:spPr>
          <a:xfrm>
            <a:off x="6435279" y="5537591"/>
            <a:ext cx="548640" cy="54864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EBB1812-F489-834C-914F-F2D15BA34EB7}"/>
              </a:ext>
            </a:extLst>
          </p:cNvPr>
          <p:cNvSpPr/>
          <p:nvPr/>
        </p:nvSpPr>
        <p:spPr>
          <a:xfrm>
            <a:off x="7100397" y="5537591"/>
            <a:ext cx="548640" cy="54864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77D95A9-BB7B-824E-B243-AE041CC31D0B}"/>
              </a:ext>
            </a:extLst>
          </p:cNvPr>
          <p:cNvSpPr/>
          <p:nvPr/>
        </p:nvSpPr>
        <p:spPr>
          <a:xfrm>
            <a:off x="8664684" y="5520172"/>
            <a:ext cx="548640" cy="54864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187D6E4-7882-E74A-B871-CB3AC939BE7F}"/>
              </a:ext>
            </a:extLst>
          </p:cNvPr>
          <p:cNvSpPr/>
          <p:nvPr/>
        </p:nvSpPr>
        <p:spPr>
          <a:xfrm>
            <a:off x="9305852" y="5520172"/>
            <a:ext cx="548640" cy="54864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1DB5410-B178-6042-9C56-D688F275C8F1}"/>
              </a:ext>
            </a:extLst>
          </p:cNvPr>
          <p:cNvSpPr/>
          <p:nvPr/>
        </p:nvSpPr>
        <p:spPr>
          <a:xfrm>
            <a:off x="9970970" y="5520172"/>
            <a:ext cx="548640" cy="54864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1A5ED53-3DE2-C344-AA37-5F08C57A07DB}"/>
              </a:ext>
            </a:extLst>
          </p:cNvPr>
          <p:cNvSpPr/>
          <p:nvPr/>
        </p:nvSpPr>
        <p:spPr>
          <a:xfrm>
            <a:off x="10636088" y="5520172"/>
            <a:ext cx="548640" cy="548640"/>
          </a:xfrm>
          <a:prstGeom prst="roundRect">
            <a:avLst/>
          </a:prstGeom>
          <a:solidFill>
            <a:srgbClr val="F2FF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F63AF1-9FCD-6649-9E56-7F39742F0806}"/>
              </a:ext>
            </a:extLst>
          </p:cNvPr>
          <p:cNvSpPr/>
          <p:nvPr/>
        </p:nvSpPr>
        <p:spPr>
          <a:xfrm>
            <a:off x="5149962" y="2010620"/>
            <a:ext cx="6100354" cy="23582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BA2968-46A3-D248-A3D3-B8D6CA6BAD84}"/>
              </a:ext>
            </a:extLst>
          </p:cNvPr>
          <p:cNvSpPr/>
          <p:nvPr/>
        </p:nvSpPr>
        <p:spPr>
          <a:xfrm>
            <a:off x="5324043" y="2137029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706662-180F-7A44-9303-9260BFA555F5}"/>
              </a:ext>
            </a:extLst>
          </p:cNvPr>
          <p:cNvSpPr/>
          <p:nvPr/>
        </p:nvSpPr>
        <p:spPr>
          <a:xfrm>
            <a:off x="5947616" y="2152187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86A22A-CAC8-E448-BFF7-7D96EBCF98AF}"/>
              </a:ext>
            </a:extLst>
          </p:cNvPr>
          <p:cNvSpPr/>
          <p:nvPr/>
        </p:nvSpPr>
        <p:spPr>
          <a:xfrm>
            <a:off x="6617096" y="2162069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3A95AA-3277-FB4C-876A-71F248F57761}"/>
              </a:ext>
            </a:extLst>
          </p:cNvPr>
          <p:cNvSpPr/>
          <p:nvPr/>
        </p:nvSpPr>
        <p:spPr>
          <a:xfrm>
            <a:off x="7244113" y="2162069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ACE1A-AA0F-354B-A9B4-EC5723C5DD43}"/>
              </a:ext>
            </a:extLst>
          </p:cNvPr>
          <p:cNvSpPr/>
          <p:nvPr/>
        </p:nvSpPr>
        <p:spPr>
          <a:xfrm>
            <a:off x="10188659" y="2157464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360241-06C8-5043-A04D-24D1CAECE318}"/>
              </a:ext>
            </a:extLst>
          </p:cNvPr>
          <p:cNvSpPr/>
          <p:nvPr/>
        </p:nvSpPr>
        <p:spPr>
          <a:xfrm>
            <a:off x="10813036" y="2159938"/>
            <a:ext cx="198116" cy="3254419"/>
          </a:xfrm>
          <a:prstGeom prst="rect">
            <a:avLst/>
          </a:prstGeom>
          <a:solidFill>
            <a:srgbClr val="FFB6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03B199-E005-CA40-9B35-9F08AC4944B4}"/>
              </a:ext>
            </a:extLst>
          </p:cNvPr>
          <p:cNvSpPr/>
          <p:nvPr/>
        </p:nvSpPr>
        <p:spPr>
          <a:xfrm>
            <a:off x="8838583" y="2159938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1AD07C-4270-9647-893C-CD8CDE04205C}"/>
              </a:ext>
            </a:extLst>
          </p:cNvPr>
          <p:cNvSpPr/>
          <p:nvPr/>
        </p:nvSpPr>
        <p:spPr>
          <a:xfrm>
            <a:off x="9477957" y="2159938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4FE807-E935-1D41-BBDB-6318EC0CE146}"/>
              </a:ext>
            </a:extLst>
          </p:cNvPr>
          <p:cNvSpPr/>
          <p:nvPr/>
        </p:nvSpPr>
        <p:spPr>
          <a:xfrm>
            <a:off x="5339187" y="5272087"/>
            <a:ext cx="179528" cy="12678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50E20C5-E8F4-FD47-97B7-4FCEA39D0EFB}"/>
              </a:ext>
            </a:extLst>
          </p:cNvPr>
          <p:cNvCxnSpPr>
            <a:cxnSpLocks/>
          </p:cNvCxnSpPr>
          <p:nvPr/>
        </p:nvCxnSpPr>
        <p:spPr>
          <a:xfrm>
            <a:off x="5323239" y="2676431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6407C4A-6B27-8E44-9A6E-0FCA115771E9}"/>
              </a:ext>
            </a:extLst>
          </p:cNvPr>
          <p:cNvCxnSpPr>
            <a:cxnSpLocks/>
          </p:cNvCxnSpPr>
          <p:nvPr/>
        </p:nvCxnSpPr>
        <p:spPr>
          <a:xfrm>
            <a:off x="5947616" y="2669116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03676B0-369E-CE43-BF4C-07C661460E79}"/>
              </a:ext>
            </a:extLst>
          </p:cNvPr>
          <p:cNvCxnSpPr>
            <a:cxnSpLocks/>
          </p:cNvCxnSpPr>
          <p:nvPr/>
        </p:nvCxnSpPr>
        <p:spPr>
          <a:xfrm>
            <a:off x="6617096" y="3397828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947D2D6-84B6-1D45-8B0B-CE88C53BFD45}"/>
              </a:ext>
            </a:extLst>
          </p:cNvPr>
          <p:cNvCxnSpPr>
            <a:cxnSpLocks/>
          </p:cNvCxnSpPr>
          <p:nvPr/>
        </p:nvCxnSpPr>
        <p:spPr>
          <a:xfrm>
            <a:off x="7244113" y="2429043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FF8E577-9DB0-F643-9B2F-C580D332421B}"/>
              </a:ext>
            </a:extLst>
          </p:cNvPr>
          <p:cNvCxnSpPr>
            <a:cxnSpLocks/>
          </p:cNvCxnSpPr>
          <p:nvPr/>
        </p:nvCxnSpPr>
        <p:spPr>
          <a:xfrm>
            <a:off x="10188659" y="3380131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4873004-878C-8945-A6C3-1E0FB865B35E}"/>
              </a:ext>
            </a:extLst>
          </p:cNvPr>
          <p:cNvCxnSpPr>
            <a:cxnSpLocks/>
          </p:cNvCxnSpPr>
          <p:nvPr/>
        </p:nvCxnSpPr>
        <p:spPr>
          <a:xfrm>
            <a:off x="8845564" y="2200622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2F4AF4-8F81-0041-91B6-DC9A10E496CD}"/>
              </a:ext>
            </a:extLst>
          </p:cNvPr>
          <p:cNvCxnSpPr>
            <a:cxnSpLocks/>
          </p:cNvCxnSpPr>
          <p:nvPr/>
        </p:nvCxnSpPr>
        <p:spPr>
          <a:xfrm>
            <a:off x="9488391" y="3027222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0D67853-7465-FF42-9E1C-6B4BF4FC7EB2}"/>
              </a:ext>
            </a:extLst>
          </p:cNvPr>
          <p:cNvSpPr txBox="1"/>
          <p:nvPr/>
        </p:nvSpPr>
        <p:spPr>
          <a:xfrm>
            <a:off x="122422" y="2250840"/>
            <a:ext cx="489009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When a worker’s load approaches its load limit  the worker starts migrating some guest connections back to their home worker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Workers are able to independently respond to load increases immediately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This conservative approach allows Peafowl to maintain low tail latencies</a:t>
            </a:r>
          </a:p>
          <a:p>
            <a:endParaRPr lang="en-US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0B1722E-8035-494D-B8AE-2B4963153669}"/>
              </a:ext>
            </a:extLst>
          </p:cNvPr>
          <p:cNvCxnSpPr>
            <a:cxnSpLocks/>
          </p:cNvCxnSpPr>
          <p:nvPr/>
        </p:nvCxnSpPr>
        <p:spPr>
          <a:xfrm>
            <a:off x="7418223" y="1778000"/>
            <a:ext cx="25301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D8AFD82-4F0D-954A-AA72-0283CDD882C9}"/>
              </a:ext>
            </a:extLst>
          </p:cNvPr>
          <p:cNvCxnSpPr>
            <a:cxnSpLocks/>
          </p:cNvCxnSpPr>
          <p:nvPr/>
        </p:nvCxnSpPr>
        <p:spPr>
          <a:xfrm flipV="1">
            <a:off x="7418223" y="736600"/>
            <a:ext cx="0" cy="1032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reeform 69">
            <a:extLst>
              <a:ext uri="{FF2B5EF4-FFF2-40B4-BE49-F238E27FC236}">
                <a16:creationId xmlns:a16="http://schemas.microsoft.com/office/drawing/2014/main" id="{00614424-796E-9D49-8BE9-7E8B6072E292}"/>
              </a:ext>
            </a:extLst>
          </p:cNvPr>
          <p:cNvSpPr/>
          <p:nvPr/>
        </p:nvSpPr>
        <p:spPr>
          <a:xfrm>
            <a:off x="7484533" y="956733"/>
            <a:ext cx="1972734" cy="702734"/>
          </a:xfrm>
          <a:custGeom>
            <a:avLst/>
            <a:gdLst>
              <a:gd name="connsiteX0" fmla="*/ 0 w 1972734"/>
              <a:gd name="connsiteY0" fmla="*/ 702734 h 702734"/>
              <a:gd name="connsiteX1" fmla="*/ 508000 w 1972734"/>
              <a:gd name="connsiteY1" fmla="*/ 67734 h 702734"/>
              <a:gd name="connsiteX2" fmla="*/ 1371600 w 1972734"/>
              <a:gd name="connsiteY2" fmla="*/ 668867 h 702734"/>
              <a:gd name="connsiteX3" fmla="*/ 1972734 w 1972734"/>
              <a:gd name="connsiteY3" fmla="*/ 0 h 702734"/>
              <a:gd name="connsiteX4" fmla="*/ 1972734 w 1972734"/>
              <a:gd name="connsiteY4" fmla="*/ 0 h 702734"/>
              <a:gd name="connsiteX5" fmla="*/ 1972734 w 1972734"/>
              <a:gd name="connsiteY5" fmla="*/ 0 h 70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2734" h="702734">
                <a:moveTo>
                  <a:pt x="0" y="702734"/>
                </a:moveTo>
                <a:cubicBezTo>
                  <a:pt x="139700" y="388056"/>
                  <a:pt x="279400" y="73378"/>
                  <a:pt x="508000" y="67734"/>
                </a:cubicBezTo>
                <a:cubicBezTo>
                  <a:pt x="736600" y="62089"/>
                  <a:pt x="1127478" y="680156"/>
                  <a:pt x="1371600" y="668867"/>
                </a:cubicBezTo>
                <a:cubicBezTo>
                  <a:pt x="1615722" y="657578"/>
                  <a:pt x="1972734" y="0"/>
                  <a:pt x="1972734" y="0"/>
                </a:cubicBezTo>
                <a:lnTo>
                  <a:pt x="1972734" y="0"/>
                </a:lnTo>
                <a:lnTo>
                  <a:pt x="197273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C2F0B37-59F6-A34B-B5EA-63CD67E15FC0}"/>
              </a:ext>
            </a:extLst>
          </p:cNvPr>
          <p:cNvSpPr txBox="1"/>
          <p:nvPr/>
        </p:nvSpPr>
        <p:spPr>
          <a:xfrm rot="16200000">
            <a:off x="7131420" y="988141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Load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89318FD-3FA6-D444-8757-716C4E252FCC}"/>
              </a:ext>
            </a:extLst>
          </p:cNvPr>
          <p:cNvSpPr txBox="1"/>
          <p:nvPr/>
        </p:nvSpPr>
        <p:spPr>
          <a:xfrm>
            <a:off x="9539255" y="1760234"/>
            <a:ext cx="418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Time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3" name="Terminator 72">
            <a:extLst>
              <a:ext uri="{FF2B5EF4-FFF2-40B4-BE49-F238E27FC236}">
                <a16:creationId xmlns:a16="http://schemas.microsoft.com/office/drawing/2014/main" id="{FCA04A65-F899-EC4C-BF5E-0D714AF4DDDF}"/>
              </a:ext>
            </a:extLst>
          </p:cNvPr>
          <p:cNvSpPr/>
          <p:nvPr/>
        </p:nvSpPr>
        <p:spPr>
          <a:xfrm rot="7992892">
            <a:off x="8774726" y="1079304"/>
            <a:ext cx="863662" cy="406400"/>
          </a:xfrm>
          <a:prstGeom prst="flowChartTerminator">
            <a:avLst/>
          </a:prstGeom>
          <a:solidFill>
            <a:srgbClr val="FFB6B6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2C865FB-5336-0146-A4C4-A9A50D4892E4}"/>
              </a:ext>
            </a:extLst>
          </p:cNvPr>
          <p:cNvSpPr/>
          <p:nvPr/>
        </p:nvSpPr>
        <p:spPr>
          <a:xfrm>
            <a:off x="5332206" y="5123455"/>
            <a:ext cx="179528" cy="12678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3D8D97D-FF2E-0547-89DB-3F0A18E0E6F5}"/>
              </a:ext>
            </a:extLst>
          </p:cNvPr>
          <p:cNvSpPr/>
          <p:nvPr/>
        </p:nvSpPr>
        <p:spPr>
          <a:xfrm>
            <a:off x="5329689" y="4976277"/>
            <a:ext cx="179528" cy="12678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5A37B4B-8D28-A949-BFD0-E62677B359DA}"/>
              </a:ext>
            </a:extLst>
          </p:cNvPr>
          <p:cNvSpPr/>
          <p:nvPr/>
        </p:nvSpPr>
        <p:spPr>
          <a:xfrm>
            <a:off x="5329689" y="4828372"/>
            <a:ext cx="179528" cy="12678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EA67687-822F-874F-9F2F-CD38D1F8811D}"/>
              </a:ext>
            </a:extLst>
          </p:cNvPr>
          <p:cNvSpPr/>
          <p:nvPr/>
        </p:nvSpPr>
        <p:spPr>
          <a:xfrm>
            <a:off x="5329689" y="4680467"/>
            <a:ext cx="179528" cy="12678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F50FDB0-CA68-3748-B428-B59226D75B64}"/>
              </a:ext>
            </a:extLst>
          </p:cNvPr>
          <p:cNvSpPr/>
          <p:nvPr/>
        </p:nvSpPr>
        <p:spPr>
          <a:xfrm>
            <a:off x="5326830" y="4535054"/>
            <a:ext cx="179528" cy="12678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E1C8774-AFAA-0B40-9D4C-7ADB60CB251B}"/>
              </a:ext>
            </a:extLst>
          </p:cNvPr>
          <p:cNvSpPr/>
          <p:nvPr/>
        </p:nvSpPr>
        <p:spPr>
          <a:xfrm>
            <a:off x="5323239" y="4418496"/>
            <a:ext cx="179528" cy="10068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95C59BA-460D-634E-8CF3-28CEE05F1BAB}"/>
              </a:ext>
            </a:extLst>
          </p:cNvPr>
          <p:cNvSpPr/>
          <p:nvPr/>
        </p:nvSpPr>
        <p:spPr>
          <a:xfrm>
            <a:off x="5323239" y="4073437"/>
            <a:ext cx="179528" cy="323938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0E05FF0-FC37-2647-9ED1-9245831C85F7}"/>
              </a:ext>
            </a:extLst>
          </p:cNvPr>
          <p:cNvSpPr/>
          <p:nvPr/>
        </p:nvSpPr>
        <p:spPr>
          <a:xfrm>
            <a:off x="5329689" y="3989650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2FE5446-FE1E-5141-BABA-9D2BD80C07CB}"/>
              </a:ext>
            </a:extLst>
          </p:cNvPr>
          <p:cNvSpPr/>
          <p:nvPr/>
        </p:nvSpPr>
        <p:spPr>
          <a:xfrm>
            <a:off x="5336119" y="3909059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282F246-6244-FE4D-B9F9-E982E8EBCD6F}"/>
              </a:ext>
            </a:extLst>
          </p:cNvPr>
          <p:cNvSpPr/>
          <p:nvPr/>
        </p:nvSpPr>
        <p:spPr>
          <a:xfrm>
            <a:off x="5330669" y="3828790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2DB07CC-5C20-A740-9509-41874FD7E028}"/>
              </a:ext>
            </a:extLst>
          </p:cNvPr>
          <p:cNvSpPr/>
          <p:nvPr/>
        </p:nvSpPr>
        <p:spPr>
          <a:xfrm>
            <a:off x="5329689" y="3748221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AE75379-81D0-A14E-BE64-59346D59567E}"/>
              </a:ext>
            </a:extLst>
          </p:cNvPr>
          <p:cNvSpPr/>
          <p:nvPr/>
        </p:nvSpPr>
        <p:spPr>
          <a:xfrm>
            <a:off x="5329689" y="3672680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8295EDD-C124-E94F-882E-98E4CAECCB5E}"/>
              </a:ext>
            </a:extLst>
          </p:cNvPr>
          <p:cNvSpPr/>
          <p:nvPr/>
        </p:nvSpPr>
        <p:spPr>
          <a:xfrm>
            <a:off x="5325741" y="3592250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925DB91-8200-934C-8EA2-0AA741C277C0}"/>
              </a:ext>
            </a:extLst>
          </p:cNvPr>
          <p:cNvSpPr/>
          <p:nvPr/>
        </p:nvSpPr>
        <p:spPr>
          <a:xfrm>
            <a:off x="5328029" y="3509173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8529B08-8DE1-284D-8287-3DAA6CA51D49}"/>
              </a:ext>
            </a:extLst>
          </p:cNvPr>
          <p:cNvSpPr/>
          <p:nvPr/>
        </p:nvSpPr>
        <p:spPr>
          <a:xfrm>
            <a:off x="5323608" y="3387704"/>
            <a:ext cx="179528" cy="10068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750CBCC-6E69-104A-BCA8-4364FABF93A6}"/>
              </a:ext>
            </a:extLst>
          </p:cNvPr>
          <p:cNvSpPr/>
          <p:nvPr/>
        </p:nvSpPr>
        <p:spPr>
          <a:xfrm>
            <a:off x="5332957" y="3312024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98026F2-B492-5F4D-B973-91C7C32F28EB}"/>
              </a:ext>
            </a:extLst>
          </p:cNvPr>
          <p:cNvSpPr/>
          <p:nvPr/>
        </p:nvSpPr>
        <p:spPr>
          <a:xfrm>
            <a:off x="5330058" y="3230513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0B47A3A-9A01-AF45-8B0F-C59D89BC791C}"/>
              </a:ext>
            </a:extLst>
          </p:cNvPr>
          <p:cNvSpPr/>
          <p:nvPr/>
        </p:nvSpPr>
        <p:spPr>
          <a:xfrm>
            <a:off x="5331241" y="3149445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0396886-E514-4B4F-830A-E2F9BFA2DD6E}"/>
              </a:ext>
            </a:extLst>
          </p:cNvPr>
          <p:cNvSpPr/>
          <p:nvPr/>
        </p:nvSpPr>
        <p:spPr>
          <a:xfrm>
            <a:off x="5329689" y="3068559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DF8C256-53A6-F641-85D8-10BED3763EFE}"/>
              </a:ext>
            </a:extLst>
          </p:cNvPr>
          <p:cNvSpPr/>
          <p:nvPr/>
        </p:nvSpPr>
        <p:spPr>
          <a:xfrm>
            <a:off x="5336119" y="2987903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EBE4881-D1ED-DE42-B23C-BFC3ADC8BF1A}"/>
              </a:ext>
            </a:extLst>
          </p:cNvPr>
          <p:cNvSpPr/>
          <p:nvPr/>
        </p:nvSpPr>
        <p:spPr>
          <a:xfrm>
            <a:off x="5330058" y="2904626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D1E3846-F263-974F-87FA-D085362B4503}"/>
              </a:ext>
            </a:extLst>
          </p:cNvPr>
          <p:cNvSpPr/>
          <p:nvPr/>
        </p:nvSpPr>
        <p:spPr>
          <a:xfrm>
            <a:off x="5332957" y="2820934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E0BE5DD-289B-9A4F-8200-79C51157CD8D}"/>
              </a:ext>
            </a:extLst>
          </p:cNvPr>
          <p:cNvSpPr/>
          <p:nvPr/>
        </p:nvSpPr>
        <p:spPr>
          <a:xfrm>
            <a:off x="5329689" y="2744364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9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301 L 0.05169 0.3775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1902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E96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8 0.00857 L 0.10573 0.366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178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E96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139 L 0.15781 0.35509 " pathEditMode="relative" ptsTypes="AA">
                                      <p:cBhvr>
                                        <p:cTn id="2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E96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0.00671 L 0.28815 0.3409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1671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E96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301 L 0.34102 0.319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4" y="1613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E96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2 L 0.39922 0.30764 " pathEditMode="relative" ptsTypes="AA">
                                      <p:cBhvr>
                                        <p:cTn id="4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E96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6B8FFA-6D5F-7443-A158-E395A399A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648" y="0"/>
            <a:ext cx="9728391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1F6A46-A19D-884C-B1B9-D6BA9FB6F74D}"/>
              </a:ext>
            </a:extLst>
          </p:cNvPr>
          <p:cNvSpPr txBox="1"/>
          <p:nvPr/>
        </p:nvSpPr>
        <p:spPr>
          <a:xfrm>
            <a:off x="814387" y="157163"/>
            <a:ext cx="44005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Peafowl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779433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6848-5454-574C-8EF7-1A32CF891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74B7E-0828-D040-932E-30198F81C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25311"/>
          </a:xfrm>
        </p:spPr>
        <p:txBody>
          <a:bodyPr/>
          <a:lstStyle/>
          <a:p>
            <a:r>
              <a:rPr lang="en-US" dirty="0"/>
              <a:t>We implement Peafowl in C as an extension of Memcached.</a:t>
            </a:r>
          </a:p>
          <a:p>
            <a:r>
              <a:rPr lang="en-US" dirty="0"/>
              <a:t>Our evaluation of Peafowl addresses the following questions: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well does Peafowl perform when facing real-world workload patterns?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Peafowl’s internal mechanisms contribute to its observed performance?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does Peafowl compare to the state-of-the-art approaches?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5028CA-76A9-D448-A2AA-5E740FCCC826}"/>
              </a:ext>
            </a:extLst>
          </p:cNvPr>
          <p:cNvSpPr/>
          <p:nvPr/>
        </p:nvSpPr>
        <p:spPr>
          <a:xfrm>
            <a:off x="952500" y="4917214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Experimental setup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747AC6-77E4-D644-B4A1-F516EC50B382}"/>
              </a:ext>
            </a:extLst>
          </p:cNvPr>
          <p:cNvSpPr/>
          <p:nvPr/>
        </p:nvSpPr>
        <p:spPr>
          <a:xfrm>
            <a:off x="952500" y="5286546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We use one dual-socket server machine equipped with 12-core Intel Xeon 4116 CPUs running at 2.1 GHz and 32 GB of RAM</a:t>
            </a:r>
          </a:p>
          <a:p>
            <a:r>
              <a:rPr lang="en-US" dirty="0"/>
              <a:t>We generate load using one dual socket client machine equipped with 32-core Intel Xeon CPUs running at 2.6 GHz and 64 GB of RAM</a:t>
            </a:r>
          </a:p>
        </p:txBody>
      </p:sp>
    </p:spTree>
    <p:extLst>
      <p:ext uri="{BB962C8B-B14F-4D97-AF65-F5344CB8AC3E}">
        <p14:creationId xmlns:p14="http://schemas.microsoft.com/office/powerpoint/2010/main" val="222018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F10B0-9A43-C243-9330-BE2E75D56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Scenarios – Power Consumption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5FBE56-CA3F-5748-91C9-51F4DE400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329" y="3052463"/>
            <a:ext cx="9016410" cy="1777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082BF3-AC08-744C-A69F-5BD8BF2A1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329" y="4766298"/>
            <a:ext cx="8856365" cy="20520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B8CBD3-F051-504E-8E32-C5C7F5C3F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329" y="1343541"/>
            <a:ext cx="8957866" cy="176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18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AA7A8-B6C5-DC46-BFEC-0C59DABD0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Scenarios – Latency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B822FF-B815-F14B-AAA9-231F6F430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4711" y="1212112"/>
            <a:ext cx="6585483" cy="5164155"/>
          </a:xfrm>
        </p:spPr>
      </p:pic>
    </p:spTree>
    <p:extLst>
      <p:ext uri="{BB962C8B-B14F-4D97-AF65-F5344CB8AC3E}">
        <p14:creationId xmlns:p14="http://schemas.microsoft.com/office/powerpoint/2010/main" val="424541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332FD-626E-0D47-96C1-4B7FB288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Microbenchmarks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DA45B2-7BB6-B04D-B996-C9081E566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7748" y="1328738"/>
            <a:ext cx="6372236" cy="5014973"/>
          </a:xfrm>
        </p:spPr>
      </p:pic>
    </p:spTree>
    <p:extLst>
      <p:ext uri="{BB962C8B-B14F-4D97-AF65-F5344CB8AC3E}">
        <p14:creationId xmlns:p14="http://schemas.microsoft.com/office/powerpoint/2010/main" val="201810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B316-0330-C047-93FD-7AC3CD105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Peafowl compared to state-of-the-art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A1157-89C5-0B4E-A28A-3C10F4F1F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Rubik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Exploits latency slack and slowing down request processing through DVFS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Rubik adjusts frequency upon arrival and completion of each request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𝜇DPM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exploits latency slack by delaying the processing of requests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Idle-state Governors (CISG)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Combine several factors as a heuristic to predict the upcoming idle duration</a:t>
            </a:r>
          </a:p>
        </p:txBody>
      </p:sp>
    </p:spTree>
    <p:extLst>
      <p:ext uri="{BB962C8B-B14F-4D97-AF65-F5344CB8AC3E}">
        <p14:creationId xmlns:p14="http://schemas.microsoft.com/office/powerpoint/2010/main" val="221237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99C753-2B61-F84B-A2AE-71BA76DFF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512" y="1831975"/>
            <a:ext cx="5410200" cy="4622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9B48DF0-8204-0A40-9E68-A778AF657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Power Consumption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362C3D-5F7C-C144-9FFC-3268A63BB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167" y="1275907"/>
            <a:ext cx="6942425" cy="55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17910-46A8-6244-BCC4-87FDF29D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In-memory Key-Value stores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8B8F8-828A-EE47-A7D2-41C9BDFF23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8571" y="142661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 Non-persistent storage backbones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Tail latency impacts the overall performance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>
                    <a:solidFill>
                      <a:schemeClr val="tx1"/>
                    </a:solidFill>
                  </a:rPr>
                  <a:t> Short Service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High Arrival Rate</a:t>
                </a:r>
                <a:endParaRPr lang="en-US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 The traffic load varies both over long timescales and short timescales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8B8F8-828A-EE47-A7D2-41C9BDFF23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8571" y="1426615"/>
                <a:ext cx="10515600" cy="4351338"/>
              </a:xfrm>
              <a:blipFill>
                <a:blip r:embed="rId2"/>
                <a:stretch>
                  <a:fillRect l="-965" t="-2035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FA97E42-4D06-A44A-BC6C-413A8608C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336" y="3418211"/>
            <a:ext cx="2723328" cy="18980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3AA568-3788-154D-8807-0A199B12D9DD}"/>
              </a:ext>
            </a:extLst>
          </p:cNvPr>
          <p:cNvSpPr/>
          <p:nvPr/>
        </p:nvSpPr>
        <p:spPr>
          <a:xfrm>
            <a:off x="221671" y="5316288"/>
            <a:ext cx="10982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</a:rPr>
              <a:t>Long-term variations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can be leveraged  to right-size the amount of resources allocated to KV stores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Challenge to build KV stores to elastically scale to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</a:rPr>
              <a:t>short-term bursts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 workloads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1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CDC55-9C02-4345-8086-F35287DD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DFC499-8E9D-1B49-B27D-920CA07E8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335" y="2227644"/>
            <a:ext cx="5227115" cy="4314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58A8DF-CA5E-9643-9FDE-B0DBABDA0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274" y="1541721"/>
            <a:ext cx="6942425" cy="55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23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EEDDC-DB4C-1B41-8AC0-F68048BE2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079DA-E60D-F54A-8A6C-1D9D6E99F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 Peafowl saves power while keeping tail latency at microsecond scale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The KV store itself is in charge of scheduling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Monitors the load, learns the peak load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When the load drops, it consolidates the load among a fewer CPU cores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Peafowl achieves up to 40-54% lower power consumption.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Peafowl does not rely on any third party applications, run-times, custom hardware, kernel modules, or any changes to the underlying 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9ED460-829E-1143-81A5-394E98CE0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869" y="1027906"/>
            <a:ext cx="49911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08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B0112-9687-684A-AC78-7B1D9860F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KV store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550DE-0207-2342-93B5-858F408BC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 Energy proportionality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Scaling the processing capacity to match the available work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Raises CPU efficiency in data centers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Microsecond-scale tail latency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high fan-out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Tail of the latency distribution (e.g., 99th percentile) rather than average latency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Ease of deployment, Generality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Solutions that rely on significant modifications to the OS or device drivers are less practical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we argue that any suggested solution must be readily deployable in data centers</a:t>
            </a:r>
          </a:p>
        </p:txBody>
      </p:sp>
    </p:spTree>
    <p:extLst>
      <p:ext uri="{BB962C8B-B14F-4D97-AF65-F5344CB8AC3E}">
        <p14:creationId xmlns:p14="http://schemas.microsoft.com/office/powerpoint/2010/main" val="220039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56492-E754-3C4D-823D-DE84035A4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F11DD-CD77-5F40-A619-9ACAFF202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 Idle States (Sleep States)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DVFS and Request Delaying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Feedback-Based Controllers</a:t>
            </a:r>
          </a:p>
        </p:txBody>
      </p:sp>
    </p:spTree>
    <p:extLst>
      <p:ext uri="{BB962C8B-B14F-4D97-AF65-F5344CB8AC3E}">
        <p14:creationId xmlns:p14="http://schemas.microsoft.com/office/powerpoint/2010/main" val="39979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7EC79-DCC4-DD4A-978B-D9C16DB60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Idle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FA8F2-7BB9-8D4B-8457-887EF6714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838" y="1412474"/>
            <a:ext cx="10992324" cy="266518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CPUs feature several power saving modes called c-states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Idle states: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C0 – operational mode – no power saving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C1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C1e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C6 – deepest idle state - wakeup latency= 133𝜇s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Transitions to deep c-states are costly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Target residency time of the c-state (e.g., 600𝜇s residency time  for C6 )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C3ABC5-C1ED-7844-83F4-7E2B34D45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076" y="4749246"/>
            <a:ext cx="2408420" cy="21087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AF48F2-21F4-A54A-9EA9-55F525BF9AE9}"/>
              </a:ext>
            </a:extLst>
          </p:cNvPr>
          <p:cNvSpPr/>
          <p:nvPr/>
        </p:nvSpPr>
        <p:spPr>
          <a:xfrm>
            <a:off x="299919" y="4201532"/>
            <a:ext cx="115921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</a:rPr>
              <a:t>High arrival rates </a:t>
            </a:r>
            <a:r>
              <a:rPr lang="en-US" dirty="0">
                <a:latin typeface="Arial" panose="020B0604020202020204" pitchFamily="34" charset="0"/>
              </a:rPr>
              <a:t>and short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</a:rPr>
              <a:t>service times   </a:t>
            </a:r>
            <a:r>
              <a:rPr lang="en-US" dirty="0">
                <a:latin typeface="Arial" panose="020B0604020202020204" pitchFamily="34" charset="0"/>
              </a:rPr>
              <a:t>of KV store workloads fragments  idle periods into very short idle cycles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CPUs cannot enter a deep enough sleep state (e.g., C6) to be effective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197866-E04E-754A-9D18-749E4BFCE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483" y="5231319"/>
            <a:ext cx="1318532" cy="1318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77A299-DE33-DA46-B94E-162B246DD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6" y="5231319"/>
            <a:ext cx="1318532" cy="131853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CD87E7-3A0A-D947-9FEA-D37963E96AE1}"/>
              </a:ext>
            </a:extLst>
          </p:cNvPr>
          <p:cNvCxnSpPr>
            <a:stCxn id="7" idx="3"/>
          </p:cNvCxnSpPr>
          <p:nvPr/>
        </p:nvCxnSpPr>
        <p:spPr>
          <a:xfrm>
            <a:off x="2813958" y="5890585"/>
            <a:ext cx="182335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90CCCC6-113A-F841-AB54-3500038F87D3}"/>
              </a:ext>
            </a:extLst>
          </p:cNvPr>
          <p:cNvSpPr/>
          <p:nvPr/>
        </p:nvSpPr>
        <p:spPr>
          <a:xfrm>
            <a:off x="4420772" y="6510151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Memcached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587E7B-9F09-FC49-9F5C-82BEBACB849E}"/>
              </a:ext>
            </a:extLst>
          </p:cNvPr>
          <p:cNvSpPr/>
          <p:nvPr/>
        </p:nvSpPr>
        <p:spPr>
          <a:xfrm>
            <a:off x="1783599" y="6518149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Mutilate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1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2EE95-42B6-B246-8C0B-4F776EF5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359" y="60791"/>
            <a:ext cx="10515600" cy="1325563"/>
          </a:xfrm>
        </p:spPr>
        <p:txBody>
          <a:bodyPr/>
          <a:lstStyle/>
          <a:p>
            <a:r>
              <a:rPr lang="en-US" dirty="0"/>
              <a:t>DVFS and Request delaying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9D12997-2988-BC43-94FB-3B734539CDCB}"/>
              </a:ext>
            </a:extLst>
          </p:cNvPr>
          <p:cNvCxnSpPr>
            <a:cxnSpLocks/>
          </p:cNvCxnSpPr>
          <p:nvPr/>
        </p:nvCxnSpPr>
        <p:spPr>
          <a:xfrm flipV="1">
            <a:off x="1040628" y="4782009"/>
            <a:ext cx="2780378" cy="1032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88BADD8-CBD9-FC4A-923A-FBEF865F7664}"/>
              </a:ext>
            </a:extLst>
          </p:cNvPr>
          <p:cNvCxnSpPr>
            <a:cxnSpLocks/>
          </p:cNvCxnSpPr>
          <p:nvPr/>
        </p:nvCxnSpPr>
        <p:spPr>
          <a:xfrm>
            <a:off x="2372612" y="4791785"/>
            <a:ext cx="0" cy="474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46544EE-9E51-9449-9C51-3F623E0EB8BC}"/>
              </a:ext>
            </a:extLst>
          </p:cNvPr>
          <p:cNvCxnSpPr>
            <a:cxnSpLocks/>
          </p:cNvCxnSpPr>
          <p:nvPr/>
        </p:nvCxnSpPr>
        <p:spPr>
          <a:xfrm>
            <a:off x="5485869" y="4081887"/>
            <a:ext cx="15726" cy="13331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BD63722-023B-8246-88F7-A6A16A6C8414}"/>
              </a:ext>
            </a:extLst>
          </p:cNvPr>
          <p:cNvSpPr txBox="1"/>
          <p:nvPr/>
        </p:nvSpPr>
        <p:spPr>
          <a:xfrm>
            <a:off x="936634" y="4797225"/>
            <a:ext cx="235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3F47B4C-7A17-E741-AA16-9C3C06450D07}"/>
              </a:ext>
            </a:extLst>
          </p:cNvPr>
          <p:cNvSpPr txBox="1"/>
          <p:nvPr/>
        </p:nvSpPr>
        <p:spPr>
          <a:xfrm>
            <a:off x="2229259" y="4761956"/>
            <a:ext cx="474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50</a:t>
            </a:r>
            <a:endParaRPr lang="en-US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6ED3A5E-53E4-114A-9708-DCC11C4F7038}"/>
              </a:ext>
            </a:extLst>
          </p:cNvPr>
          <p:cNvCxnSpPr>
            <a:cxnSpLocks/>
          </p:cNvCxnSpPr>
          <p:nvPr/>
        </p:nvCxnSpPr>
        <p:spPr>
          <a:xfrm>
            <a:off x="1040629" y="4758424"/>
            <a:ext cx="2861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Left Brace 59">
            <a:extLst>
              <a:ext uri="{FF2B5EF4-FFF2-40B4-BE49-F238E27FC236}">
                <a16:creationId xmlns:a16="http://schemas.microsoft.com/office/drawing/2014/main" id="{3CDB213C-49DB-634E-9FD8-0D09BDB8F057}"/>
              </a:ext>
            </a:extLst>
          </p:cNvPr>
          <p:cNvSpPr/>
          <p:nvPr/>
        </p:nvSpPr>
        <p:spPr>
          <a:xfrm rot="5400000">
            <a:off x="1019877" y="4408412"/>
            <a:ext cx="281377" cy="286173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E4841F4-2B34-7C4C-AE88-365829B562B3}"/>
                  </a:ext>
                </a:extLst>
              </p:cNvPr>
              <p:cNvSpPr/>
              <p:nvPr/>
            </p:nvSpPr>
            <p:spPr>
              <a:xfrm>
                <a:off x="951862" y="4258714"/>
                <a:ext cx="63010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Al Tarikh" pitchFamily="2" charset="-78"/>
                    <a:cs typeface="Al Tarikh" pitchFamily="2" charset="-78"/>
                  </a:rPr>
                  <a:t>10</a:t>
                </a:r>
                <a:r>
                  <a:rPr lang="en-US" sz="1200" dirty="0">
                    <a:solidFill>
                      <a:srgbClr val="FF0000"/>
                    </a:solidFill>
                    <a:latin typeface="Al Tarikh" pitchFamily="2" charset="-78"/>
                    <a:ea typeface="Cambria Math" panose="02040503050406030204" pitchFamily="18" charset="0"/>
                    <a:cs typeface="Al Tarikh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Al Tarikh" pitchFamily="2" charset="-78"/>
                    <a:cs typeface="Al Tarikh" pitchFamily="2" charset="-78"/>
                  </a:rPr>
                  <a:t>s</a:t>
                </a:r>
                <a:endParaRPr lang="en-US" sz="1200" dirty="0"/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E4841F4-2B34-7C4C-AE88-365829B56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62" y="4258714"/>
                <a:ext cx="630109" cy="276999"/>
              </a:xfrm>
              <a:prstGeom prst="rect">
                <a:avLst/>
              </a:prstGeom>
              <a:blipFill>
                <a:blip r:embed="rId2"/>
                <a:stretch>
                  <a:fillRect t="-869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Left Brace 61">
            <a:extLst>
              <a:ext uri="{FF2B5EF4-FFF2-40B4-BE49-F238E27FC236}">
                <a16:creationId xmlns:a16="http://schemas.microsoft.com/office/drawing/2014/main" id="{F7085230-4AAA-2344-A752-D29E172720C6}"/>
              </a:ext>
            </a:extLst>
          </p:cNvPr>
          <p:cNvSpPr/>
          <p:nvPr/>
        </p:nvSpPr>
        <p:spPr>
          <a:xfrm rot="5400000">
            <a:off x="2424521" y="3329579"/>
            <a:ext cx="324051" cy="2468919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50D9D403-0F4B-F24E-969E-9A298D548CCC}"/>
                  </a:ext>
                </a:extLst>
              </p:cNvPr>
              <p:cNvSpPr/>
              <p:nvPr/>
            </p:nvSpPr>
            <p:spPr>
              <a:xfrm>
                <a:off x="2372612" y="4224991"/>
                <a:ext cx="49975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Al Tarikh" pitchFamily="2" charset="-78"/>
                    <a:cs typeface="Al Tarikh" pitchFamily="2" charset="-78"/>
                  </a:rPr>
                  <a:t>90</a:t>
                </a:r>
                <a:r>
                  <a:rPr lang="en-US" sz="1200" dirty="0">
                    <a:solidFill>
                      <a:srgbClr val="FF0000"/>
                    </a:solidFill>
                    <a:latin typeface="Al Tarikh" pitchFamily="2" charset="-78"/>
                    <a:ea typeface="Cambria Math" panose="02040503050406030204" pitchFamily="18" charset="0"/>
                    <a:cs typeface="Al Tarikh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Al Tarikh" pitchFamily="2" charset="-78"/>
                    <a:cs typeface="Al Tarikh" pitchFamily="2" charset="-78"/>
                  </a:rPr>
                  <a:t>s</a:t>
                </a:r>
                <a:endParaRPr lang="en-US" sz="1200" dirty="0"/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50D9D403-0F4B-F24E-969E-9A298D548C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612" y="4224991"/>
                <a:ext cx="499752" cy="276999"/>
              </a:xfrm>
              <a:prstGeom prst="rect">
                <a:avLst/>
              </a:prstGeom>
              <a:blipFill>
                <a:blip r:embed="rId3"/>
                <a:stretch>
                  <a:fillRect t="-1363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90E50C5-EBA7-304F-884F-D29AF374633F}"/>
                  </a:ext>
                </a:extLst>
              </p:cNvPr>
              <p:cNvSpPr/>
              <p:nvPr/>
            </p:nvSpPr>
            <p:spPr>
              <a:xfrm>
                <a:off x="1052173" y="5495124"/>
                <a:ext cx="502958" cy="276999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chemeClr val="accent6">
                        <a:lumMod val="50000"/>
                      </a:schemeClr>
                    </a:solidFill>
                    <a:latin typeface="Al Tarikh" pitchFamily="2" charset="-78"/>
                    <a:cs typeface="Al Tarikh" pitchFamily="2" charset="-78"/>
                  </a:rPr>
                  <a:t>20</a:t>
                </a:r>
                <a:r>
                  <a:rPr lang="en-US" sz="1200" dirty="0">
                    <a:solidFill>
                      <a:schemeClr val="accent6">
                        <a:lumMod val="50000"/>
                      </a:schemeClr>
                    </a:solidFill>
                    <a:latin typeface="Al Tarikh" pitchFamily="2" charset="-78"/>
                    <a:ea typeface="Cambria Math" panose="02040503050406030204" pitchFamily="18" charset="0"/>
                    <a:cs typeface="Al Tarikh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200" dirty="0">
                    <a:solidFill>
                      <a:schemeClr val="accent6">
                        <a:lumMod val="50000"/>
                      </a:schemeClr>
                    </a:solidFill>
                    <a:latin typeface="Al Tarikh" pitchFamily="2" charset="-78"/>
                    <a:cs typeface="Al Tarikh" pitchFamily="2" charset="-78"/>
                  </a:rPr>
                  <a:t>s</a:t>
                </a:r>
                <a:endParaRPr lang="en-US" sz="1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90E50C5-EBA7-304F-884F-D29AF3746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73" y="5495124"/>
                <a:ext cx="502958" cy="276999"/>
              </a:xfrm>
              <a:prstGeom prst="rect">
                <a:avLst/>
              </a:prstGeom>
              <a:blipFill>
                <a:blip r:embed="rId4"/>
                <a:stretch>
                  <a:fillRect t="-13636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Left Brace 65">
            <a:extLst>
              <a:ext uri="{FF2B5EF4-FFF2-40B4-BE49-F238E27FC236}">
                <a16:creationId xmlns:a16="http://schemas.microsoft.com/office/drawing/2014/main" id="{4C7D07A5-FF87-6347-89BA-1D35744292DC}"/>
              </a:ext>
            </a:extLst>
          </p:cNvPr>
          <p:cNvSpPr/>
          <p:nvPr/>
        </p:nvSpPr>
        <p:spPr>
          <a:xfrm rot="16200000">
            <a:off x="1379946" y="5149724"/>
            <a:ext cx="75038" cy="655846"/>
          </a:xfrm>
          <a:prstGeom prst="lef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eft Brace 66">
            <a:extLst>
              <a:ext uri="{FF2B5EF4-FFF2-40B4-BE49-F238E27FC236}">
                <a16:creationId xmlns:a16="http://schemas.microsoft.com/office/drawing/2014/main" id="{B1E03A97-061F-FF4B-9615-83FEAE98F13D}"/>
              </a:ext>
            </a:extLst>
          </p:cNvPr>
          <p:cNvSpPr/>
          <p:nvPr/>
        </p:nvSpPr>
        <p:spPr>
          <a:xfrm rot="16200000">
            <a:off x="2816815" y="4475891"/>
            <a:ext cx="95490" cy="2006119"/>
          </a:xfrm>
          <a:prstGeom prst="lef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E578DAA-BA32-E748-8812-327132DB871A}"/>
                  </a:ext>
                </a:extLst>
              </p:cNvPr>
              <p:cNvSpPr/>
              <p:nvPr/>
            </p:nvSpPr>
            <p:spPr>
              <a:xfrm>
                <a:off x="2542733" y="5481338"/>
                <a:ext cx="49654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chemeClr val="accent6">
                        <a:lumMod val="50000"/>
                      </a:schemeClr>
                    </a:solidFill>
                    <a:latin typeface="Al Tarikh" pitchFamily="2" charset="-78"/>
                    <a:cs typeface="Al Tarikh" pitchFamily="2" charset="-78"/>
                  </a:rPr>
                  <a:t>80</a:t>
                </a:r>
                <a:r>
                  <a:rPr lang="en-US" sz="1200" dirty="0">
                    <a:solidFill>
                      <a:schemeClr val="accent6">
                        <a:lumMod val="50000"/>
                      </a:schemeClr>
                    </a:solidFill>
                    <a:latin typeface="Al Tarikh" pitchFamily="2" charset="-78"/>
                    <a:ea typeface="Cambria Math" panose="02040503050406030204" pitchFamily="18" charset="0"/>
                    <a:cs typeface="Al Tarikh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200" dirty="0">
                    <a:solidFill>
                      <a:schemeClr val="accent6">
                        <a:lumMod val="50000"/>
                      </a:schemeClr>
                    </a:solidFill>
                    <a:latin typeface="Al Tarikh" pitchFamily="2" charset="-78"/>
                    <a:cs typeface="Al Tarikh" pitchFamily="2" charset="-78"/>
                  </a:rPr>
                  <a:t>s</a:t>
                </a:r>
                <a:endParaRPr lang="en-US" sz="1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E578DAA-BA32-E748-8812-327132DB87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733" y="5481338"/>
                <a:ext cx="496546" cy="276999"/>
              </a:xfrm>
              <a:prstGeom prst="rect">
                <a:avLst/>
              </a:prstGeom>
              <a:blipFill>
                <a:blip r:embed="rId5"/>
                <a:stretch>
                  <a:fillRect t="-1904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E8CAB261-1E34-F44D-BAD2-0CAC62E7A8BC}"/>
              </a:ext>
            </a:extLst>
          </p:cNvPr>
          <p:cNvSpPr txBox="1"/>
          <p:nvPr/>
        </p:nvSpPr>
        <p:spPr>
          <a:xfrm>
            <a:off x="3821006" y="4655785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2GHz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58EF86A-1FC3-184A-911F-2CB7064B9DF5}"/>
              </a:ext>
            </a:extLst>
          </p:cNvPr>
          <p:cNvSpPr txBox="1"/>
          <p:nvPr/>
        </p:nvSpPr>
        <p:spPr>
          <a:xfrm>
            <a:off x="3845991" y="5089707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1GHz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04C64CA-43A9-5747-9E1C-24CC254D7989}"/>
              </a:ext>
            </a:extLst>
          </p:cNvPr>
          <p:cNvSpPr txBox="1"/>
          <p:nvPr/>
        </p:nvSpPr>
        <p:spPr>
          <a:xfrm>
            <a:off x="276635" y="6074740"/>
            <a:ext cx="1106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Short service times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high arrival rates </a:t>
            </a:r>
            <a:r>
              <a:rPr lang="en-US" dirty="0"/>
              <a:t>of KV stores do not provide much opportunity for power saving with these approaches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F7DB3A7F-B935-F348-AD8E-580FD2E9E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069" y="1383484"/>
            <a:ext cx="10515600" cy="308921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Exploit the latency slack to  </a:t>
            </a:r>
            <a:r>
              <a:rPr lang="en-US" sz="2400" dirty="0">
                <a:solidFill>
                  <a:srgbClr val="C00000"/>
                </a:solidFill>
              </a:rPr>
              <a:t>slow down request processing </a:t>
            </a:r>
            <a:r>
              <a:rPr lang="en-US" sz="2400" dirty="0"/>
              <a:t>by adjusting the CPU frequency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limited DVFS frequency ranges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Frequency transition latency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Exploit the latency slack to  </a:t>
            </a:r>
            <a:r>
              <a:rPr lang="en-US" sz="2400" dirty="0">
                <a:solidFill>
                  <a:srgbClr val="C00000"/>
                </a:solidFill>
              </a:rPr>
              <a:t>delay request processing </a:t>
            </a:r>
            <a:r>
              <a:rPr lang="en-US" sz="2400" dirty="0"/>
              <a:t>through </a:t>
            </a:r>
            <a:r>
              <a:rPr lang="en-US" sz="2400" dirty="0">
                <a:solidFill>
                  <a:srgbClr val="C00000"/>
                </a:solidFill>
              </a:rPr>
              <a:t>sleep states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Effective for relaxed target latency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FFA673-3C57-6044-AF1C-4E025225841B}"/>
              </a:ext>
            </a:extLst>
          </p:cNvPr>
          <p:cNvCxnSpPr>
            <a:cxnSpLocks/>
          </p:cNvCxnSpPr>
          <p:nvPr/>
        </p:nvCxnSpPr>
        <p:spPr>
          <a:xfrm>
            <a:off x="3814164" y="4794285"/>
            <a:ext cx="0" cy="474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B50E876-EF35-D345-86F6-D8E7ED00A6C5}"/>
              </a:ext>
            </a:extLst>
          </p:cNvPr>
          <p:cNvCxnSpPr>
            <a:cxnSpLocks/>
          </p:cNvCxnSpPr>
          <p:nvPr/>
        </p:nvCxnSpPr>
        <p:spPr>
          <a:xfrm>
            <a:off x="1045983" y="4799280"/>
            <a:ext cx="0" cy="474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883A4C1-917D-DE46-9720-47661F1DB7D7}"/>
              </a:ext>
            </a:extLst>
          </p:cNvPr>
          <p:cNvCxnSpPr>
            <a:cxnSpLocks/>
          </p:cNvCxnSpPr>
          <p:nvPr/>
        </p:nvCxnSpPr>
        <p:spPr>
          <a:xfrm flipV="1">
            <a:off x="1065613" y="5204229"/>
            <a:ext cx="2780378" cy="1032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E1E8201-B800-1B4D-B910-0DF4B53C5FB3}"/>
              </a:ext>
            </a:extLst>
          </p:cNvPr>
          <p:cNvCxnSpPr>
            <a:cxnSpLocks/>
          </p:cNvCxnSpPr>
          <p:nvPr/>
        </p:nvCxnSpPr>
        <p:spPr>
          <a:xfrm>
            <a:off x="2397597" y="5214005"/>
            <a:ext cx="0" cy="474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AA895BB-2A1E-7543-8E6D-241FE83F1B69}"/>
              </a:ext>
            </a:extLst>
          </p:cNvPr>
          <p:cNvSpPr txBox="1"/>
          <p:nvPr/>
        </p:nvSpPr>
        <p:spPr>
          <a:xfrm>
            <a:off x="961619" y="5219445"/>
            <a:ext cx="235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C7D54BB-F415-2C4E-B7C8-A76EA65F8FDA}"/>
              </a:ext>
            </a:extLst>
          </p:cNvPr>
          <p:cNvSpPr txBox="1"/>
          <p:nvPr/>
        </p:nvSpPr>
        <p:spPr>
          <a:xfrm>
            <a:off x="2254244" y="5184176"/>
            <a:ext cx="474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50</a:t>
            </a:r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3AB2A66-AF33-C149-88EB-F140DB3AAF13}"/>
              </a:ext>
            </a:extLst>
          </p:cNvPr>
          <p:cNvCxnSpPr>
            <a:cxnSpLocks/>
          </p:cNvCxnSpPr>
          <p:nvPr/>
        </p:nvCxnSpPr>
        <p:spPr>
          <a:xfrm>
            <a:off x="1065614" y="5180644"/>
            <a:ext cx="703703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F56D694-22B5-1E4C-B67F-759A07D3364A}"/>
              </a:ext>
            </a:extLst>
          </p:cNvPr>
          <p:cNvCxnSpPr>
            <a:cxnSpLocks/>
          </p:cNvCxnSpPr>
          <p:nvPr/>
        </p:nvCxnSpPr>
        <p:spPr>
          <a:xfrm>
            <a:off x="3839149" y="5216505"/>
            <a:ext cx="0" cy="474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0AF8524-F844-A245-9E3A-E7348ACBB696}"/>
              </a:ext>
            </a:extLst>
          </p:cNvPr>
          <p:cNvCxnSpPr>
            <a:cxnSpLocks/>
          </p:cNvCxnSpPr>
          <p:nvPr/>
        </p:nvCxnSpPr>
        <p:spPr>
          <a:xfrm>
            <a:off x="1070968" y="5221500"/>
            <a:ext cx="0" cy="474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28FD4C5-6B8A-224D-B7A3-0437830E5DE5}"/>
              </a:ext>
            </a:extLst>
          </p:cNvPr>
          <p:cNvSpPr txBox="1"/>
          <p:nvPr/>
        </p:nvSpPr>
        <p:spPr>
          <a:xfrm>
            <a:off x="3649950" y="4817928"/>
            <a:ext cx="474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100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BD3465-3D87-E64B-9DD3-AE9BAC8457B3}"/>
              </a:ext>
            </a:extLst>
          </p:cNvPr>
          <p:cNvSpPr txBox="1"/>
          <p:nvPr/>
        </p:nvSpPr>
        <p:spPr>
          <a:xfrm>
            <a:off x="3630203" y="5193207"/>
            <a:ext cx="474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100</a:t>
            </a:r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51DA74F-D778-7F46-9929-E68D6777810E}"/>
              </a:ext>
            </a:extLst>
          </p:cNvPr>
          <p:cNvCxnSpPr>
            <a:cxnSpLocks/>
          </p:cNvCxnSpPr>
          <p:nvPr/>
        </p:nvCxnSpPr>
        <p:spPr>
          <a:xfrm flipV="1">
            <a:off x="7107836" y="4773883"/>
            <a:ext cx="2780378" cy="1032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A397585-2956-DB41-AAD3-C3EAE1CF31B8}"/>
              </a:ext>
            </a:extLst>
          </p:cNvPr>
          <p:cNvCxnSpPr>
            <a:cxnSpLocks/>
          </p:cNvCxnSpPr>
          <p:nvPr/>
        </p:nvCxnSpPr>
        <p:spPr>
          <a:xfrm>
            <a:off x="8439820" y="4783659"/>
            <a:ext cx="0" cy="474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CD6CC43-1AA5-C946-8CB0-9DAC2F42838C}"/>
              </a:ext>
            </a:extLst>
          </p:cNvPr>
          <p:cNvSpPr txBox="1"/>
          <p:nvPr/>
        </p:nvSpPr>
        <p:spPr>
          <a:xfrm>
            <a:off x="7003842" y="4789099"/>
            <a:ext cx="235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A63A24-3736-2647-A423-51B397F94C09}"/>
              </a:ext>
            </a:extLst>
          </p:cNvPr>
          <p:cNvSpPr txBox="1"/>
          <p:nvPr/>
        </p:nvSpPr>
        <p:spPr>
          <a:xfrm>
            <a:off x="8296467" y="4753830"/>
            <a:ext cx="474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400</a:t>
            </a:r>
            <a:endParaRPr lang="en-US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395882D-AEBF-2643-BBB6-E8E7B84208A4}"/>
              </a:ext>
            </a:extLst>
          </p:cNvPr>
          <p:cNvCxnSpPr>
            <a:cxnSpLocks/>
          </p:cNvCxnSpPr>
          <p:nvPr/>
        </p:nvCxnSpPr>
        <p:spPr>
          <a:xfrm>
            <a:off x="7107837" y="4750298"/>
            <a:ext cx="2861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Left Brace 75">
            <a:extLst>
              <a:ext uri="{FF2B5EF4-FFF2-40B4-BE49-F238E27FC236}">
                <a16:creationId xmlns:a16="http://schemas.microsoft.com/office/drawing/2014/main" id="{B915DCAD-36A0-EA4F-8664-E9B194590490}"/>
              </a:ext>
            </a:extLst>
          </p:cNvPr>
          <p:cNvSpPr/>
          <p:nvPr/>
        </p:nvSpPr>
        <p:spPr>
          <a:xfrm rot="16200000">
            <a:off x="8067861" y="4601366"/>
            <a:ext cx="45719" cy="1888652"/>
          </a:xfrm>
          <a:prstGeom prst="lef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AC4AB99-55B5-234E-B892-E3D413A2CE87}"/>
                  </a:ext>
                </a:extLst>
              </p:cNvPr>
              <p:cNvSpPr/>
              <p:nvPr/>
            </p:nvSpPr>
            <p:spPr>
              <a:xfrm>
                <a:off x="7805578" y="5615302"/>
                <a:ext cx="142975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chemeClr val="accent6">
                        <a:lumMod val="50000"/>
                      </a:schemeClr>
                    </a:solidFill>
                    <a:latin typeface="Al Tarikh" pitchFamily="2" charset="-78"/>
                    <a:cs typeface="Al Tarikh" pitchFamily="2" charset="-78"/>
                  </a:rPr>
                  <a:t>600</a:t>
                </a:r>
                <a:r>
                  <a:rPr lang="en-US" sz="1200" dirty="0">
                    <a:solidFill>
                      <a:schemeClr val="accent6">
                        <a:lumMod val="50000"/>
                      </a:schemeClr>
                    </a:solidFill>
                    <a:latin typeface="Al Tarikh" pitchFamily="2" charset="-78"/>
                    <a:ea typeface="Cambria Math" panose="02040503050406030204" pitchFamily="18" charset="0"/>
                    <a:cs typeface="Al Tarikh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200" dirty="0">
                    <a:solidFill>
                      <a:schemeClr val="accent6">
                        <a:lumMod val="50000"/>
                      </a:schemeClr>
                    </a:solidFill>
                    <a:latin typeface="Al Tarikh" pitchFamily="2" charset="-78"/>
                    <a:cs typeface="Al Tarikh" pitchFamily="2" charset="-78"/>
                  </a:rPr>
                  <a:t>s (can go to C6)</a:t>
                </a:r>
                <a:endParaRPr lang="en-US" sz="1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AC4AB99-55B5-234E-B892-E3D413A2CE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578" y="5615302"/>
                <a:ext cx="1429750" cy="276999"/>
              </a:xfrm>
              <a:prstGeom prst="rect">
                <a:avLst/>
              </a:prstGeom>
              <a:blipFill>
                <a:blip r:embed="rId6"/>
                <a:stretch>
                  <a:fillRect t="-869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E27B955-483A-6649-ACF1-1AFB797CD63D}"/>
              </a:ext>
            </a:extLst>
          </p:cNvPr>
          <p:cNvCxnSpPr>
            <a:cxnSpLocks/>
          </p:cNvCxnSpPr>
          <p:nvPr/>
        </p:nvCxnSpPr>
        <p:spPr>
          <a:xfrm>
            <a:off x="9881372" y="4786159"/>
            <a:ext cx="0" cy="474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78E8821-6D9A-EC4D-8B07-CB96D11F8BC2}"/>
              </a:ext>
            </a:extLst>
          </p:cNvPr>
          <p:cNvCxnSpPr>
            <a:cxnSpLocks/>
          </p:cNvCxnSpPr>
          <p:nvPr/>
        </p:nvCxnSpPr>
        <p:spPr>
          <a:xfrm>
            <a:off x="7113191" y="4791154"/>
            <a:ext cx="0" cy="474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B19017F-D100-3044-BF0B-11C3707D6275}"/>
              </a:ext>
            </a:extLst>
          </p:cNvPr>
          <p:cNvCxnSpPr>
            <a:cxnSpLocks/>
          </p:cNvCxnSpPr>
          <p:nvPr/>
        </p:nvCxnSpPr>
        <p:spPr>
          <a:xfrm flipV="1">
            <a:off x="7132821" y="5196103"/>
            <a:ext cx="2780378" cy="1032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A44174A-0612-9644-BCB5-4880E6502CB9}"/>
              </a:ext>
            </a:extLst>
          </p:cNvPr>
          <p:cNvCxnSpPr>
            <a:cxnSpLocks/>
          </p:cNvCxnSpPr>
          <p:nvPr/>
        </p:nvCxnSpPr>
        <p:spPr>
          <a:xfrm>
            <a:off x="8464805" y="5205879"/>
            <a:ext cx="0" cy="474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FAFE5D6-483C-6E44-8AC0-62EFA847014F}"/>
              </a:ext>
            </a:extLst>
          </p:cNvPr>
          <p:cNvSpPr txBox="1"/>
          <p:nvPr/>
        </p:nvSpPr>
        <p:spPr>
          <a:xfrm>
            <a:off x="7028827" y="5211319"/>
            <a:ext cx="235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D83511D-2364-7247-B769-F26A4F4B1F8B}"/>
              </a:ext>
            </a:extLst>
          </p:cNvPr>
          <p:cNvSpPr txBox="1"/>
          <p:nvPr/>
        </p:nvSpPr>
        <p:spPr>
          <a:xfrm>
            <a:off x="8321452" y="5176050"/>
            <a:ext cx="474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400</a:t>
            </a:r>
            <a:endParaRPr lang="en-US" dirty="0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3E6D625-C67A-FA4E-9098-E814BD33A4D4}"/>
              </a:ext>
            </a:extLst>
          </p:cNvPr>
          <p:cNvCxnSpPr>
            <a:cxnSpLocks/>
          </p:cNvCxnSpPr>
          <p:nvPr/>
        </p:nvCxnSpPr>
        <p:spPr>
          <a:xfrm>
            <a:off x="9906357" y="5208379"/>
            <a:ext cx="0" cy="474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B95F513-E2EC-D045-A47A-5C1819553E6D}"/>
              </a:ext>
            </a:extLst>
          </p:cNvPr>
          <p:cNvCxnSpPr>
            <a:cxnSpLocks/>
          </p:cNvCxnSpPr>
          <p:nvPr/>
        </p:nvCxnSpPr>
        <p:spPr>
          <a:xfrm>
            <a:off x="7138176" y="5213374"/>
            <a:ext cx="0" cy="474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33FD0288-2546-9045-905A-EE30FA8C7C90}"/>
              </a:ext>
            </a:extLst>
          </p:cNvPr>
          <p:cNvSpPr txBox="1"/>
          <p:nvPr/>
        </p:nvSpPr>
        <p:spPr>
          <a:xfrm>
            <a:off x="9717158" y="4809802"/>
            <a:ext cx="474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800</a:t>
            </a:r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0AEBE5A-18C0-E14A-B381-851C4340AE2A}"/>
              </a:ext>
            </a:extLst>
          </p:cNvPr>
          <p:cNvSpPr txBox="1"/>
          <p:nvPr/>
        </p:nvSpPr>
        <p:spPr>
          <a:xfrm>
            <a:off x="9697411" y="5185081"/>
            <a:ext cx="474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800</a:t>
            </a:r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8DEB5D4-D9D7-404E-BEC2-8CCDC1D3D7E6}"/>
              </a:ext>
            </a:extLst>
          </p:cNvPr>
          <p:cNvCxnSpPr>
            <a:cxnSpLocks/>
          </p:cNvCxnSpPr>
          <p:nvPr/>
        </p:nvCxnSpPr>
        <p:spPr>
          <a:xfrm>
            <a:off x="8035279" y="4750298"/>
            <a:ext cx="2861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BD9203B-866C-AA46-A941-76DE818377A5}"/>
              </a:ext>
            </a:extLst>
          </p:cNvPr>
          <p:cNvCxnSpPr>
            <a:cxnSpLocks/>
          </p:cNvCxnSpPr>
          <p:nvPr/>
        </p:nvCxnSpPr>
        <p:spPr>
          <a:xfrm>
            <a:off x="9106487" y="4726064"/>
            <a:ext cx="2861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5684A1C-8588-C049-B02B-8206173EF710}"/>
              </a:ext>
            </a:extLst>
          </p:cNvPr>
          <p:cNvCxnSpPr>
            <a:cxnSpLocks/>
          </p:cNvCxnSpPr>
          <p:nvPr/>
        </p:nvCxnSpPr>
        <p:spPr>
          <a:xfrm>
            <a:off x="9049335" y="5178919"/>
            <a:ext cx="2861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A937D73-A65B-5E46-B42C-25270640EFF5}"/>
              </a:ext>
            </a:extLst>
          </p:cNvPr>
          <p:cNvCxnSpPr>
            <a:cxnSpLocks/>
          </p:cNvCxnSpPr>
          <p:nvPr/>
        </p:nvCxnSpPr>
        <p:spPr>
          <a:xfrm>
            <a:off x="9349796" y="5178919"/>
            <a:ext cx="2861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9CEF071-1789-3144-8A00-262855312CB9}"/>
              </a:ext>
            </a:extLst>
          </p:cNvPr>
          <p:cNvCxnSpPr>
            <a:cxnSpLocks/>
          </p:cNvCxnSpPr>
          <p:nvPr/>
        </p:nvCxnSpPr>
        <p:spPr>
          <a:xfrm>
            <a:off x="9645718" y="5176050"/>
            <a:ext cx="2861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Left Brace 95">
            <a:extLst>
              <a:ext uri="{FF2B5EF4-FFF2-40B4-BE49-F238E27FC236}">
                <a16:creationId xmlns:a16="http://schemas.microsoft.com/office/drawing/2014/main" id="{E40C4D76-1100-354F-A58C-12F91CFEB7E4}"/>
              </a:ext>
            </a:extLst>
          </p:cNvPr>
          <p:cNvSpPr/>
          <p:nvPr/>
        </p:nvSpPr>
        <p:spPr>
          <a:xfrm rot="5400000">
            <a:off x="7087312" y="4417934"/>
            <a:ext cx="281377" cy="286173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0CEBFBC-C0C0-1E4B-AF5E-5806B2F1A2C3}"/>
                  </a:ext>
                </a:extLst>
              </p:cNvPr>
              <p:cNvSpPr/>
              <p:nvPr/>
            </p:nvSpPr>
            <p:spPr>
              <a:xfrm>
                <a:off x="7076448" y="4211082"/>
                <a:ext cx="63010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Al Tarikh" pitchFamily="2" charset="-78"/>
                    <a:cs typeface="Al Tarikh" pitchFamily="2" charset="-78"/>
                  </a:rPr>
                  <a:t>50</a:t>
                </a:r>
                <a:r>
                  <a:rPr lang="en-US" sz="1200" dirty="0">
                    <a:solidFill>
                      <a:srgbClr val="FF0000"/>
                    </a:solidFill>
                    <a:latin typeface="Al Tarikh" pitchFamily="2" charset="-78"/>
                    <a:ea typeface="Cambria Math" panose="02040503050406030204" pitchFamily="18" charset="0"/>
                    <a:cs typeface="Al Tarikh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Al Tarikh" pitchFamily="2" charset="-78"/>
                    <a:cs typeface="Al Tarikh" pitchFamily="2" charset="-78"/>
                  </a:rPr>
                  <a:t>s</a:t>
                </a:r>
                <a:endParaRPr lang="en-US" sz="1200" dirty="0"/>
              </a:p>
            </p:txBody>
          </p:sp>
        </mc:Choice>
        <mc:Fallback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0CEBFBC-C0C0-1E4B-AF5E-5806B2F1A2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448" y="4211082"/>
                <a:ext cx="630109" cy="276999"/>
              </a:xfrm>
              <a:prstGeom prst="rect">
                <a:avLst/>
              </a:prstGeom>
              <a:blipFill>
                <a:blip r:embed="rId7"/>
                <a:stretch>
                  <a:fillRect t="-1363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Left Brace 97">
            <a:extLst>
              <a:ext uri="{FF2B5EF4-FFF2-40B4-BE49-F238E27FC236}">
                <a16:creationId xmlns:a16="http://schemas.microsoft.com/office/drawing/2014/main" id="{644C898B-3A57-1F4F-842B-8B6067417226}"/>
              </a:ext>
            </a:extLst>
          </p:cNvPr>
          <p:cNvSpPr/>
          <p:nvPr/>
        </p:nvSpPr>
        <p:spPr>
          <a:xfrm rot="5400000">
            <a:off x="8587601" y="4139487"/>
            <a:ext cx="229069" cy="694397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4FBDD3D6-FC13-2F42-8B1C-984107014F43}"/>
                  </a:ext>
                </a:extLst>
              </p:cNvPr>
              <p:cNvSpPr/>
              <p:nvPr/>
            </p:nvSpPr>
            <p:spPr>
              <a:xfrm>
                <a:off x="8450448" y="4165186"/>
                <a:ext cx="63010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Al Tarikh" pitchFamily="2" charset="-78"/>
                    <a:cs typeface="Al Tarikh" pitchFamily="2" charset="-78"/>
                  </a:rPr>
                  <a:t>200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Al Tarikh" pitchFamily="2" charset="-78"/>
                    <a:cs typeface="Al Tarikh" pitchFamily="2" charset="-78"/>
                  </a:rPr>
                  <a:t>s</a:t>
                </a:r>
                <a:endParaRPr lang="en-US" sz="1200" dirty="0"/>
              </a:p>
            </p:txBody>
          </p:sp>
        </mc:Choice>
        <mc:Fallback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4FBDD3D6-FC13-2F42-8B1C-984107014F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448" y="4165186"/>
                <a:ext cx="630109" cy="276999"/>
              </a:xfrm>
              <a:prstGeom prst="rect">
                <a:avLst/>
              </a:prstGeom>
              <a:blipFill>
                <a:blip r:embed="rId8"/>
                <a:stretch>
                  <a:fillRect t="-13043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3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60" grpId="0" animBg="1"/>
      <p:bldP spid="61" grpId="0"/>
      <p:bldP spid="62" grpId="0" animBg="1"/>
      <p:bldP spid="63" grpId="0"/>
      <p:bldP spid="65" grpId="0"/>
      <p:bldP spid="66" grpId="0" animBg="1"/>
      <p:bldP spid="67" grpId="0" animBg="1"/>
      <p:bldP spid="68" grpId="0"/>
      <p:bldP spid="69" grpId="0"/>
      <p:bldP spid="70" grpId="0"/>
      <p:bldP spid="37" grpId="0"/>
      <p:bldP spid="38" grpId="0"/>
      <p:bldP spid="43" grpId="0"/>
      <p:bldP spid="44" grpId="0"/>
      <p:bldP spid="47" grpId="0"/>
      <p:bldP spid="48" grpId="0"/>
      <p:bldP spid="76" grpId="0" animBg="1"/>
      <p:bldP spid="77" grpId="0"/>
      <p:bldP spid="84" grpId="0"/>
      <p:bldP spid="85" grpId="0"/>
      <p:bldP spid="89" grpId="0"/>
      <p:bldP spid="90" grpId="0"/>
      <p:bldP spid="96" grpId="0" animBg="1"/>
      <p:bldP spid="97" grpId="0"/>
      <p:bldP spid="98" grpId="0" animBg="1"/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B842-3C21-9042-AD92-4B8AF4349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Feedback-based controllers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78554F-A0B3-5347-AAEF-BC03DFCA1FC8}"/>
              </a:ext>
            </a:extLst>
          </p:cNvPr>
          <p:cNvSpPr/>
          <p:nvPr/>
        </p:nvSpPr>
        <p:spPr>
          <a:xfrm>
            <a:off x="2355426" y="4172569"/>
            <a:ext cx="3239842" cy="56454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320009-5910-224C-97D7-3C0B2111CB60}"/>
              </a:ext>
            </a:extLst>
          </p:cNvPr>
          <p:cNvSpPr/>
          <p:nvPr/>
        </p:nvSpPr>
        <p:spPr>
          <a:xfrm>
            <a:off x="689010" y="3542264"/>
            <a:ext cx="1151509" cy="119485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Controller</a:t>
            </a:r>
            <a:endParaRPr lang="en-US" sz="1200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954344F4-CCBE-CF48-A9FF-E584EEEF87FD}"/>
              </a:ext>
            </a:extLst>
          </p:cNvPr>
          <p:cNvSpPr/>
          <p:nvPr/>
        </p:nvSpPr>
        <p:spPr>
          <a:xfrm rot="10800000">
            <a:off x="1840519" y="3785811"/>
            <a:ext cx="483536" cy="193971"/>
          </a:xfrm>
          <a:prstGeom prst="rightArrow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6EABB8-7F2F-0046-9ACE-A28F26D16D7C}"/>
              </a:ext>
            </a:extLst>
          </p:cNvPr>
          <p:cNvSpPr/>
          <p:nvPr/>
        </p:nvSpPr>
        <p:spPr>
          <a:xfrm>
            <a:off x="2365598" y="3555852"/>
            <a:ext cx="3239842" cy="56454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Application</a:t>
            </a:r>
            <a:endParaRPr lang="en-US" sz="2000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7C37707A-23D4-C045-BAF2-74EF808CA09E}"/>
              </a:ext>
            </a:extLst>
          </p:cNvPr>
          <p:cNvSpPr/>
          <p:nvPr/>
        </p:nvSpPr>
        <p:spPr>
          <a:xfrm>
            <a:off x="1840519" y="4404623"/>
            <a:ext cx="483536" cy="212621"/>
          </a:xfrm>
          <a:prstGeom prst="rightArrow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58BDA87-4542-9C42-9539-069B9F7EFCCE}"/>
              </a:ext>
            </a:extLst>
          </p:cNvPr>
          <p:cNvSpPr/>
          <p:nvPr/>
        </p:nvSpPr>
        <p:spPr>
          <a:xfrm>
            <a:off x="2764322" y="4798704"/>
            <a:ext cx="1024649" cy="432574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E88A05-CA49-DB44-873F-F124BEC1A1B0}"/>
              </a:ext>
            </a:extLst>
          </p:cNvPr>
          <p:cNvSpPr/>
          <p:nvPr/>
        </p:nvSpPr>
        <p:spPr>
          <a:xfrm>
            <a:off x="2836089" y="4835868"/>
            <a:ext cx="370825" cy="175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0A9E54-6EE0-B242-B224-8852FC38C354}"/>
              </a:ext>
            </a:extLst>
          </p:cNvPr>
          <p:cNvSpPr/>
          <p:nvPr/>
        </p:nvSpPr>
        <p:spPr>
          <a:xfrm>
            <a:off x="3311017" y="4832358"/>
            <a:ext cx="370825" cy="175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6CE775-7589-6D4A-B890-CE290E845BD5}"/>
              </a:ext>
            </a:extLst>
          </p:cNvPr>
          <p:cNvSpPr/>
          <p:nvPr/>
        </p:nvSpPr>
        <p:spPr>
          <a:xfrm>
            <a:off x="2827931" y="5039721"/>
            <a:ext cx="370825" cy="175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F318F0-84F9-0C4B-BF87-AD8075BB4D51}"/>
              </a:ext>
            </a:extLst>
          </p:cNvPr>
          <p:cNvSpPr/>
          <p:nvPr/>
        </p:nvSpPr>
        <p:spPr>
          <a:xfrm>
            <a:off x="3310367" y="5030124"/>
            <a:ext cx="370825" cy="175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980823C-09E2-3740-B8E7-95EAA1EAA18C}"/>
              </a:ext>
            </a:extLst>
          </p:cNvPr>
          <p:cNvSpPr/>
          <p:nvPr/>
        </p:nvSpPr>
        <p:spPr>
          <a:xfrm>
            <a:off x="4155508" y="4797114"/>
            <a:ext cx="997063" cy="432574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B712F2-B9BB-6245-9DE3-CF0F67B33904}"/>
              </a:ext>
            </a:extLst>
          </p:cNvPr>
          <p:cNvSpPr/>
          <p:nvPr/>
        </p:nvSpPr>
        <p:spPr>
          <a:xfrm>
            <a:off x="4194818" y="4830172"/>
            <a:ext cx="370825" cy="175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68462A-88FB-094B-90BB-ABEB85FBD193}"/>
              </a:ext>
            </a:extLst>
          </p:cNvPr>
          <p:cNvSpPr/>
          <p:nvPr/>
        </p:nvSpPr>
        <p:spPr>
          <a:xfrm>
            <a:off x="4667358" y="4830176"/>
            <a:ext cx="370825" cy="175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768AA2E-129E-7340-A072-EA843D198D0A}"/>
              </a:ext>
            </a:extLst>
          </p:cNvPr>
          <p:cNvSpPr/>
          <p:nvPr/>
        </p:nvSpPr>
        <p:spPr>
          <a:xfrm>
            <a:off x="4194818" y="5034556"/>
            <a:ext cx="370825" cy="175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80FE70-3F3A-D744-9CAB-1477D087A708}"/>
              </a:ext>
            </a:extLst>
          </p:cNvPr>
          <p:cNvSpPr/>
          <p:nvPr/>
        </p:nvSpPr>
        <p:spPr>
          <a:xfrm>
            <a:off x="4675826" y="5043023"/>
            <a:ext cx="370825" cy="175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1D30C47-8AA7-244A-B98A-D4407EE32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575" y="2482687"/>
            <a:ext cx="4747360" cy="3314003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24CEBBA-1376-7545-A14E-AD6B2645E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892" y="1417677"/>
            <a:ext cx="10515600" cy="151449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 Periodically  </a:t>
            </a:r>
            <a:r>
              <a:rPr lang="en-US" dirty="0">
                <a:solidFill>
                  <a:srgbClr val="C00000"/>
                </a:solidFill>
              </a:rPr>
              <a:t>monitor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measure</a:t>
            </a:r>
            <a:r>
              <a:rPr lang="en-US" dirty="0"/>
              <a:t> the load, compare it to predefined </a:t>
            </a:r>
            <a:r>
              <a:rPr lang="en-US" dirty="0">
                <a:solidFill>
                  <a:srgbClr val="C00000"/>
                </a:solidFill>
              </a:rPr>
              <a:t>thresholds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 Scale the number of active cores</a:t>
            </a:r>
            <a:r>
              <a:rPr lang="en-US" dirty="0"/>
              <a:t> to save power during periods of low or medium utilization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115F31-F648-0047-92DC-DF6AD6383A99}"/>
              </a:ext>
            </a:extLst>
          </p:cNvPr>
          <p:cNvSpPr txBox="1"/>
          <p:nvPr/>
        </p:nvSpPr>
        <p:spPr>
          <a:xfrm>
            <a:off x="498029" y="5665359"/>
            <a:ext cx="11758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Feedback-based controllers can adapt to diurnal variations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Too slow to cope with short-term burstiness, lengthening tail latency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rely on the </a:t>
            </a:r>
            <a:r>
              <a:rPr lang="en-US" dirty="0">
                <a:solidFill>
                  <a:srgbClr val="C00000"/>
                </a:solidFill>
              </a:rPr>
              <a:t>operating system </a:t>
            </a:r>
            <a:r>
              <a:rPr lang="en-US" dirty="0"/>
              <a:t>to schedule KV store, aggravating microsecond-scale tail latency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7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EDF5D-683A-BF4D-B94D-153E31FE3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Peafowl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49679-CA11-4745-9489-A099A1155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An elastic in-memory KV store designed to exploit load variability to </a:t>
            </a:r>
            <a:r>
              <a:rPr lang="en-US" dirty="0">
                <a:solidFill>
                  <a:srgbClr val="C00000"/>
                </a:solidFill>
              </a:rPr>
              <a:t>save power </a:t>
            </a:r>
            <a:r>
              <a:rPr lang="en-US" dirty="0"/>
              <a:t>while maintaining </a:t>
            </a:r>
            <a:r>
              <a:rPr lang="en-US" dirty="0">
                <a:solidFill>
                  <a:srgbClr val="C00000"/>
                </a:solidFill>
              </a:rPr>
              <a:t>low microsecond-scale </a:t>
            </a:r>
            <a:r>
              <a:rPr lang="en-US" dirty="0"/>
              <a:t>tail latency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The key insight behind Peafowl’s design is to </a:t>
            </a:r>
            <a:r>
              <a:rPr lang="en-US" dirty="0">
                <a:solidFill>
                  <a:srgbClr val="C00000"/>
                </a:solidFill>
              </a:rPr>
              <a:t>handle the scheduling in the application </a:t>
            </a:r>
            <a:r>
              <a:rPr lang="en-US" dirty="0"/>
              <a:t>rather than the operating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Energy proportionality </a:t>
            </a:r>
          </a:p>
          <a:p>
            <a:pPr lvl="1"/>
            <a:r>
              <a:rPr lang="en-US" dirty="0"/>
              <a:t>Peafowl’s scheduler leverages in-application knowledge to carefully consolidate the load among fewer CPU cores during off-peak period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Keeping latency at microsecond scale</a:t>
            </a:r>
          </a:p>
          <a:p>
            <a:pPr lvl="2"/>
            <a:r>
              <a:rPr lang="en-US" dirty="0"/>
              <a:t>Peafowl eliminates the millisecond-scale tail latency impact of OS scheduling</a:t>
            </a:r>
          </a:p>
          <a:p>
            <a:pPr lvl="2"/>
            <a:r>
              <a:rPr lang="en-US" dirty="0"/>
              <a:t>Peafowl to monitor load in fine-grained intervals and immediately distribute load when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Generality and ease of deployment</a:t>
            </a:r>
          </a:p>
          <a:p>
            <a:pPr lvl="1"/>
            <a:r>
              <a:rPr lang="en-US" dirty="0"/>
              <a:t>Peafowl entirely implemented in user space</a:t>
            </a:r>
          </a:p>
          <a:p>
            <a:pPr lvl="1"/>
            <a:r>
              <a:rPr lang="en-US" dirty="0"/>
              <a:t>Peafowl does not rely on third party monitoring services or feedback-based controllers</a:t>
            </a:r>
          </a:p>
          <a:p>
            <a:pPr lvl="1"/>
            <a:r>
              <a:rPr lang="en-US" dirty="0"/>
              <a:t>It does not require any OS modification or privileged components.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6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0AD39-60CD-9848-8E57-6F60E605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09459" cy="1325563"/>
          </a:xfrm>
        </p:spPr>
        <p:txBody>
          <a:bodyPr/>
          <a:lstStyle/>
          <a:p>
            <a:r>
              <a:rPr lang="en-US" dirty="0"/>
              <a:t>PEAFOWL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D4E26-449F-784B-941C-EC2722740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 Peafowl’s main components: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Monitoring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Scale-up algorithm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Scale-down algorithm</a:t>
            </a: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F52AA9-F863-154A-A2EB-579B1789EF9E}"/>
              </a:ext>
            </a:extLst>
          </p:cNvPr>
          <p:cNvSpPr/>
          <p:nvPr/>
        </p:nvSpPr>
        <p:spPr>
          <a:xfrm>
            <a:off x="5430263" y="4991424"/>
            <a:ext cx="6100354" cy="822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BFE2546-7196-FF48-9B88-56CBB4CEBCB2}"/>
              </a:ext>
            </a:extLst>
          </p:cNvPr>
          <p:cNvSpPr/>
          <p:nvPr/>
        </p:nvSpPr>
        <p:spPr>
          <a:xfrm>
            <a:off x="5443324" y="5920655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D8B7B26-72DC-C64C-B121-DA3DA3A6CD8C}"/>
              </a:ext>
            </a:extLst>
          </p:cNvPr>
          <p:cNvSpPr/>
          <p:nvPr/>
        </p:nvSpPr>
        <p:spPr>
          <a:xfrm>
            <a:off x="6084492" y="5920655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4F98111-D39A-D64D-85CE-7F10A0452373}"/>
              </a:ext>
            </a:extLst>
          </p:cNvPr>
          <p:cNvSpPr/>
          <p:nvPr/>
        </p:nvSpPr>
        <p:spPr>
          <a:xfrm>
            <a:off x="6749610" y="5920655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B7656FF-4723-304D-BFA5-BB1E403AA5AB}"/>
              </a:ext>
            </a:extLst>
          </p:cNvPr>
          <p:cNvSpPr/>
          <p:nvPr/>
        </p:nvSpPr>
        <p:spPr>
          <a:xfrm>
            <a:off x="7414728" y="5920655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5AEE616-51C3-4341-94F5-26BC3DFA982C}"/>
              </a:ext>
            </a:extLst>
          </p:cNvPr>
          <p:cNvSpPr/>
          <p:nvPr/>
        </p:nvSpPr>
        <p:spPr>
          <a:xfrm>
            <a:off x="8979015" y="5903236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A291AE0-8B10-DF44-AE34-967027A7671D}"/>
              </a:ext>
            </a:extLst>
          </p:cNvPr>
          <p:cNvSpPr/>
          <p:nvPr/>
        </p:nvSpPr>
        <p:spPr>
          <a:xfrm>
            <a:off x="9620183" y="5903236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033FF3C-BAB2-D14A-B913-8574A4EAD9E2}"/>
              </a:ext>
            </a:extLst>
          </p:cNvPr>
          <p:cNvSpPr/>
          <p:nvPr/>
        </p:nvSpPr>
        <p:spPr>
          <a:xfrm>
            <a:off x="10285301" y="5903236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FBCBA07-3567-0E4C-B5A8-74398F13B284}"/>
              </a:ext>
            </a:extLst>
          </p:cNvPr>
          <p:cNvSpPr/>
          <p:nvPr/>
        </p:nvSpPr>
        <p:spPr>
          <a:xfrm>
            <a:off x="10950419" y="5903236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E2CA14-C61B-EC4E-8AF1-294C309420D9}"/>
              </a:ext>
            </a:extLst>
          </p:cNvPr>
          <p:cNvSpPr/>
          <p:nvPr/>
        </p:nvSpPr>
        <p:spPr>
          <a:xfrm>
            <a:off x="5440066" y="2393684"/>
            <a:ext cx="6100354" cy="23582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EA07CF-60A7-FA44-813C-040DE524868D}"/>
              </a:ext>
            </a:extLst>
          </p:cNvPr>
          <p:cNvSpPr/>
          <p:nvPr/>
        </p:nvSpPr>
        <p:spPr>
          <a:xfrm>
            <a:off x="5623282" y="2545134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1FA356-7470-1948-B66C-92E8F45F6C29}"/>
              </a:ext>
            </a:extLst>
          </p:cNvPr>
          <p:cNvSpPr/>
          <p:nvPr/>
        </p:nvSpPr>
        <p:spPr>
          <a:xfrm>
            <a:off x="6247659" y="2535251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B5F1A5-CBB2-4845-9FB6-004DBB7F7267}"/>
              </a:ext>
            </a:extLst>
          </p:cNvPr>
          <p:cNvSpPr/>
          <p:nvPr/>
        </p:nvSpPr>
        <p:spPr>
          <a:xfrm>
            <a:off x="6917139" y="2545133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BE5A27-CF0C-8E4C-8B81-540140A8FBB2}"/>
              </a:ext>
            </a:extLst>
          </p:cNvPr>
          <p:cNvSpPr/>
          <p:nvPr/>
        </p:nvSpPr>
        <p:spPr>
          <a:xfrm>
            <a:off x="7544156" y="2545133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FDDA7E-9309-FE4A-BCC4-9CA9C50B19AD}"/>
              </a:ext>
            </a:extLst>
          </p:cNvPr>
          <p:cNvSpPr/>
          <p:nvPr/>
        </p:nvSpPr>
        <p:spPr>
          <a:xfrm>
            <a:off x="9193443" y="2542772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46DD73-2CDF-474E-A04E-24CA2FF86561}"/>
              </a:ext>
            </a:extLst>
          </p:cNvPr>
          <p:cNvSpPr/>
          <p:nvPr/>
        </p:nvSpPr>
        <p:spPr>
          <a:xfrm>
            <a:off x="9817820" y="2545246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7CEA23-DE8B-724D-A8C7-BEF0D5CAE91A}"/>
              </a:ext>
            </a:extLst>
          </p:cNvPr>
          <p:cNvSpPr/>
          <p:nvPr/>
        </p:nvSpPr>
        <p:spPr>
          <a:xfrm>
            <a:off x="10487300" y="2542771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AEEDFA-3195-AD41-BEFB-709A6C100F86}"/>
              </a:ext>
            </a:extLst>
          </p:cNvPr>
          <p:cNvSpPr/>
          <p:nvPr/>
        </p:nvSpPr>
        <p:spPr>
          <a:xfrm>
            <a:off x="11126674" y="2542771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D4FDD38-2D52-4349-BCE4-8A7B0BE7AF6A}"/>
              </a:ext>
            </a:extLst>
          </p:cNvPr>
          <p:cNvCxnSpPr/>
          <p:nvPr/>
        </p:nvCxnSpPr>
        <p:spPr>
          <a:xfrm flipH="1">
            <a:off x="5821398" y="1349829"/>
            <a:ext cx="928212" cy="1465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307463B-FEC0-6F43-A0BB-E69DBD981C87}"/>
              </a:ext>
            </a:extLst>
          </p:cNvPr>
          <p:cNvSpPr txBox="1"/>
          <p:nvPr/>
        </p:nvSpPr>
        <p:spPr>
          <a:xfrm>
            <a:off x="6445775" y="1091700"/>
            <a:ext cx="801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Worker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EBC944E-AE20-E44D-A8E9-E4432551176D}"/>
              </a:ext>
            </a:extLst>
          </p:cNvPr>
          <p:cNvCxnSpPr/>
          <p:nvPr/>
        </p:nvCxnSpPr>
        <p:spPr>
          <a:xfrm flipH="1">
            <a:off x="11224739" y="1091700"/>
            <a:ext cx="430232" cy="1593443"/>
          </a:xfrm>
          <a:prstGeom prst="straightConnector1">
            <a:avLst/>
          </a:prstGeom>
          <a:ln>
            <a:solidFill>
              <a:srgbClr val="D476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EA66707-744E-164A-9C3A-9CB47B531EE5}"/>
              </a:ext>
            </a:extLst>
          </p:cNvPr>
          <p:cNvSpPr txBox="1"/>
          <p:nvPr/>
        </p:nvSpPr>
        <p:spPr>
          <a:xfrm>
            <a:off x="10842171" y="798286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47685"/>
                </a:solidFill>
              </a:rPr>
              <a:t>Scheduler</a:t>
            </a:r>
          </a:p>
        </p:txBody>
      </p:sp>
    </p:spTree>
    <p:extLst>
      <p:ext uri="{BB962C8B-B14F-4D97-AF65-F5344CB8AC3E}">
        <p14:creationId xmlns:p14="http://schemas.microsoft.com/office/powerpoint/2010/main" val="34734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858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A4BE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4635</TotalTime>
  <Words>1010</Words>
  <Application>Microsoft Macintosh PowerPoint</Application>
  <PresentationFormat>Widescreen</PresentationFormat>
  <Paragraphs>191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Al Tarikh</vt:lpstr>
      <vt:lpstr>Apple Color Emoji</vt:lpstr>
      <vt:lpstr>Arial</vt:lpstr>
      <vt:lpstr>Arial Hebrew</vt:lpstr>
      <vt:lpstr>Calibri</vt:lpstr>
      <vt:lpstr>Calibri Light</vt:lpstr>
      <vt:lpstr>Cambria Math</vt:lpstr>
      <vt:lpstr>Wingdings</vt:lpstr>
      <vt:lpstr>Office Theme</vt:lpstr>
      <vt:lpstr>PowerPoint Presentation</vt:lpstr>
      <vt:lpstr>In-memory Key-Value stores</vt:lpstr>
      <vt:lpstr>Elastic KV store requirements</vt:lpstr>
      <vt:lpstr>Existing systems</vt:lpstr>
      <vt:lpstr>Idle states</vt:lpstr>
      <vt:lpstr>DVFS and Request delaying</vt:lpstr>
      <vt:lpstr>Feedback-based controllers</vt:lpstr>
      <vt:lpstr>Peafowl</vt:lpstr>
      <vt:lpstr>PEAFOWL</vt:lpstr>
      <vt:lpstr>Monitoring</vt:lpstr>
      <vt:lpstr>Scale-Down Process</vt:lpstr>
      <vt:lpstr>Scale-up Process </vt:lpstr>
      <vt:lpstr>PowerPoint Presentation</vt:lpstr>
      <vt:lpstr>EVALUATION</vt:lpstr>
      <vt:lpstr>Real-world Scenarios – Power Consumption</vt:lpstr>
      <vt:lpstr>Real-world Scenarios – Latency</vt:lpstr>
      <vt:lpstr>Microbenchmarks</vt:lpstr>
      <vt:lpstr>Peafowl compared to state-of-the-art</vt:lpstr>
      <vt:lpstr>Power Consumption</vt:lpstr>
      <vt:lpstr>Latency</vt:lpstr>
      <vt:lpstr>Conclusion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81</cp:revision>
  <dcterms:created xsi:type="dcterms:W3CDTF">2020-09-30T19:40:29Z</dcterms:created>
  <dcterms:modified xsi:type="dcterms:W3CDTF">2020-10-04T01:45:58Z</dcterms:modified>
</cp:coreProperties>
</file>